
<file path=[Content_Types].xml><?xml version="1.0" encoding="utf-8"?>
<Types xmlns="http://schemas.openxmlformats.org/package/2006/content-types">
  <Default Extension="xml" ContentType="application/xml"/>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1"/>
  </p:notesMasterIdLst>
  <p:sldIdLst>
    <p:sldId id="256" r:id="rId2"/>
    <p:sldId id="304" r:id="rId3"/>
    <p:sldId id="286" r:id="rId4"/>
    <p:sldId id="287" r:id="rId5"/>
    <p:sldId id="302" r:id="rId6"/>
    <p:sldId id="306" r:id="rId7"/>
    <p:sldId id="307" r:id="rId8"/>
    <p:sldId id="288" r:id="rId9"/>
    <p:sldId id="303" r:id="rId10"/>
    <p:sldId id="290" r:id="rId11"/>
    <p:sldId id="308" r:id="rId12"/>
    <p:sldId id="310" r:id="rId13"/>
    <p:sldId id="311" r:id="rId14"/>
    <p:sldId id="301" r:id="rId15"/>
    <p:sldId id="314" r:id="rId16"/>
    <p:sldId id="315" r:id="rId17"/>
    <p:sldId id="309" r:id="rId18"/>
    <p:sldId id="319" r:id="rId19"/>
    <p:sldId id="312" r:id="rId20"/>
    <p:sldId id="320" r:id="rId21"/>
    <p:sldId id="316" r:id="rId22"/>
    <p:sldId id="299" r:id="rId23"/>
    <p:sldId id="294" r:id="rId24"/>
    <p:sldId id="298" r:id="rId25"/>
    <p:sldId id="322" r:id="rId26"/>
    <p:sldId id="321" r:id="rId27"/>
    <p:sldId id="325" r:id="rId28"/>
    <p:sldId id="326" r:id="rId29"/>
    <p:sldId id="327" r:id="rId30"/>
  </p:sldIdLst>
  <p:sldSz cx="18288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FFFFFF"/>
        </a:solidFill>
        <a:effectLst/>
        <a:uFillTx/>
        <a:latin typeface="Conduit ITC Light"/>
        <a:ea typeface="Conduit ITC Light"/>
        <a:cs typeface="Conduit ITC Light"/>
        <a:sym typeface="Conduit ITC Light"/>
      </a:defRPr>
    </a:lvl1pPr>
    <a:lvl2pPr marL="0" marR="0" indent="2286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FFFFFF"/>
        </a:solidFill>
        <a:effectLst/>
        <a:uFillTx/>
        <a:latin typeface="Conduit ITC Light"/>
        <a:ea typeface="Conduit ITC Light"/>
        <a:cs typeface="Conduit ITC Light"/>
        <a:sym typeface="Conduit ITC Light"/>
      </a:defRPr>
    </a:lvl2pPr>
    <a:lvl3pPr marL="0" marR="0" indent="4572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FFFFFF"/>
        </a:solidFill>
        <a:effectLst/>
        <a:uFillTx/>
        <a:latin typeface="Conduit ITC Light"/>
        <a:ea typeface="Conduit ITC Light"/>
        <a:cs typeface="Conduit ITC Light"/>
        <a:sym typeface="Conduit ITC Light"/>
      </a:defRPr>
    </a:lvl3pPr>
    <a:lvl4pPr marL="0" marR="0" indent="6858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FFFFFF"/>
        </a:solidFill>
        <a:effectLst/>
        <a:uFillTx/>
        <a:latin typeface="Conduit ITC Light"/>
        <a:ea typeface="Conduit ITC Light"/>
        <a:cs typeface="Conduit ITC Light"/>
        <a:sym typeface="Conduit ITC Light"/>
      </a:defRPr>
    </a:lvl4pPr>
    <a:lvl5pPr marL="0" marR="0" indent="9144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FFFFFF"/>
        </a:solidFill>
        <a:effectLst/>
        <a:uFillTx/>
        <a:latin typeface="Conduit ITC Light"/>
        <a:ea typeface="Conduit ITC Light"/>
        <a:cs typeface="Conduit ITC Light"/>
        <a:sym typeface="Conduit ITC Light"/>
      </a:defRPr>
    </a:lvl5pPr>
    <a:lvl6pPr marL="0" marR="0" indent="11430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FFFFFF"/>
        </a:solidFill>
        <a:effectLst/>
        <a:uFillTx/>
        <a:latin typeface="Conduit ITC Light"/>
        <a:ea typeface="Conduit ITC Light"/>
        <a:cs typeface="Conduit ITC Light"/>
        <a:sym typeface="Conduit ITC Light"/>
      </a:defRPr>
    </a:lvl6pPr>
    <a:lvl7pPr marL="0" marR="0" indent="13716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FFFFFF"/>
        </a:solidFill>
        <a:effectLst/>
        <a:uFillTx/>
        <a:latin typeface="Conduit ITC Light"/>
        <a:ea typeface="Conduit ITC Light"/>
        <a:cs typeface="Conduit ITC Light"/>
        <a:sym typeface="Conduit ITC Light"/>
      </a:defRPr>
    </a:lvl7pPr>
    <a:lvl8pPr marL="0" marR="0" indent="16002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FFFFFF"/>
        </a:solidFill>
        <a:effectLst/>
        <a:uFillTx/>
        <a:latin typeface="Conduit ITC Light"/>
        <a:ea typeface="Conduit ITC Light"/>
        <a:cs typeface="Conduit ITC Light"/>
        <a:sym typeface="Conduit ITC Light"/>
      </a:defRPr>
    </a:lvl8pPr>
    <a:lvl9pPr marL="0" marR="0" indent="18288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FFFFFF"/>
        </a:solidFill>
        <a:effectLst/>
        <a:uFillTx/>
        <a:latin typeface="Conduit ITC Light"/>
        <a:ea typeface="Conduit ITC Light"/>
        <a:cs typeface="Conduit ITC Light"/>
        <a:sym typeface="Conduit ITC Light"/>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686F76"/>
    <a:srgbClr val="3E4247"/>
    <a:srgbClr val="17BDB4"/>
    <a:srgbClr val="E15457"/>
    <a:srgbClr val="FFFAAA"/>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a:tcStyle>
        <a:tcBdr/>
        <a:fill>
          <a:solidFill>
            <a:srgbClr val="C3C2C2"/>
          </a:solidFill>
        </a:fill>
      </a:tcStyle>
    </a:band2H>
    <a:firstCol>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197"/>
    <p:restoredTop sz="65356"/>
  </p:normalViewPr>
  <p:slideViewPr>
    <p:cSldViewPr snapToGrid="0" snapToObjects="1">
      <p:cViewPr varScale="1">
        <p:scale>
          <a:sx n="36" d="100"/>
          <a:sy n="36" d="100"/>
        </p:scale>
        <p:origin x="1400" y="2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notesMaster" Target="notesMasters/notesMaster1.xml"/><Relationship Id="rId32" Type="http://schemas.openxmlformats.org/officeDocument/2006/relationships/presProps" Target="presProps.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viewProps" Target="viewProps.xml"/><Relationship Id="rId34" Type="http://schemas.openxmlformats.org/officeDocument/2006/relationships/theme" Target="theme/theme1.xml"/><Relationship Id="rId35"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6" name="Shape 116"/>
          <p:cNvSpPr>
            <a:spLocks noGrp="1" noRot="1" noChangeAspect="1"/>
          </p:cNvSpPr>
          <p:nvPr>
            <p:ph type="sldImg"/>
          </p:nvPr>
        </p:nvSpPr>
        <p:spPr>
          <a:xfrm>
            <a:off x="1143000" y="685800"/>
            <a:ext cx="4572000" cy="3429000"/>
          </a:xfrm>
          <a:prstGeom prst="rect">
            <a:avLst/>
          </a:prstGeom>
        </p:spPr>
        <p:txBody>
          <a:bodyPr/>
          <a:lstStyle/>
          <a:p>
            <a:endParaRPr/>
          </a:p>
        </p:txBody>
      </p:sp>
      <p:sp>
        <p:nvSpPr>
          <p:cNvPr id="117" name="Shape 117"/>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1168564182"/>
      </p:ext>
    </p:extLst>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Shape 121"/>
          <p:cNvSpPr>
            <a:spLocks noGrp="1" noRot="1" noChangeAspect="1"/>
          </p:cNvSpPr>
          <p:nvPr>
            <p:ph type="sldImg"/>
          </p:nvPr>
        </p:nvSpPr>
        <p:spPr>
          <a:xfrm>
            <a:off x="1143000" y="685800"/>
            <a:ext cx="4572000" cy="3429000"/>
          </a:xfrm>
          <a:prstGeom prst="rect">
            <a:avLst/>
          </a:prstGeom>
        </p:spPr>
        <p:txBody>
          <a:bodyPr/>
          <a:lstStyle/>
          <a:p>
            <a:endParaRPr/>
          </a:p>
        </p:txBody>
      </p:sp>
      <p:sp>
        <p:nvSpPr>
          <p:cNvPr id="122" name="Shape 122"/>
          <p:cNvSpPr>
            <a:spLocks noGrp="1"/>
          </p:cNvSpPr>
          <p:nvPr>
            <p:ph type="body" sz="quarter" idx="1"/>
          </p:nvPr>
        </p:nvSpPr>
        <p:spPr>
          <a:prstGeom prst="rect">
            <a:avLst/>
          </a:prstGeom>
        </p:spPr>
        <p:txBody>
          <a:bodyPr/>
          <a:lstStyle/>
          <a:p>
            <a:pPr marL="0" marR="0" lvl="0" indent="0" algn="l" defTabSz="821531" rtl="0" fontAlgn="auto" latinLnBrk="0" hangingPunct="0">
              <a:lnSpc>
                <a:spcPct val="150000"/>
              </a:lnSpc>
              <a:spcBef>
                <a:spcPts val="0"/>
              </a:spcBef>
              <a:spcAft>
                <a:spcPts val="0"/>
              </a:spcAft>
              <a:buClrTx/>
              <a:buSzTx/>
              <a:buFontTx/>
              <a:buNone/>
              <a:tabLst/>
            </a:pPr>
            <a:endParaRPr kumimoji="0" lang="en-US" sz="5000" b="0" i="0" u="none" strike="noStrike" cap="none" spc="0" normalizeH="0" baseline="0" dirty="0" smtClean="0">
              <a:ln>
                <a:noFill/>
              </a:ln>
              <a:solidFill>
                <a:schemeClr val="tx1">
                  <a:lumMod val="95000"/>
                </a:schemeClr>
              </a:solidFill>
              <a:effectLst/>
              <a:uFillTx/>
              <a:latin typeface="Calisto MT" charset="0"/>
              <a:ea typeface="Calisto MT" charset="0"/>
              <a:cs typeface="Calisto MT" charset="0"/>
              <a:sym typeface="Conduit ITC Light"/>
            </a:endParaRPr>
          </a:p>
        </p:txBody>
      </p:sp>
    </p:spTree>
    <p:extLst>
      <p:ext uri="{BB962C8B-B14F-4D97-AF65-F5344CB8AC3E}">
        <p14:creationId xmlns:p14="http://schemas.microsoft.com/office/powerpoint/2010/main" val="13202550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Shape 121"/>
          <p:cNvSpPr>
            <a:spLocks noGrp="1" noRot="1" noChangeAspect="1"/>
          </p:cNvSpPr>
          <p:nvPr>
            <p:ph type="sldImg"/>
          </p:nvPr>
        </p:nvSpPr>
        <p:spPr>
          <a:xfrm>
            <a:off x="1143000" y="685800"/>
            <a:ext cx="4572000" cy="3429000"/>
          </a:xfrm>
          <a:prstGeom prst="rect">
            <a:avLst/>
          </a:prstGeom>
        </p:spPr>
        <p:txBody>
          <a:bodyPr/>
          <a:lstStyle/>
          <a:p>
            <a:endParaRPr/>
          </a:p>
        </p:txBody>
      </p:sp>
      <p:sp>
        <p:nvSpPr>
          <p:cNvPr id="122" name="Shape 122"/>
          <p:cNvSpPr>
            <a:spLocks noGrp="1"/>
          </p:cNvSpPr>
          <p:nvPr>
            <p:ph type="body" sz="quarter" idx="1"/>
          </p:nvPr>
        </p:nvSpPr>
        <p:spPr>
          <a:prstGeom prst="rect">
            <a:avLst/>
          </a:prstGeom>
        </p:spPr>
        <p:txBody>
          <a:bodyPr/>
          <a:lstStyle/>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1" baseline="0" dirty="0" smtClean="0"/>
              <a:t>Cassandra er bygget opp av et </a:t>
            </a:r>
            <a:r>
              <a:rPr lang="nb-NO" b="1" baseline="0" dirty="0" err="1" smtClean="0"/>
              <a:t>cluster</a:t>
            </a:r>
            <a:r>
              <a:rPr lang="nb-NO" b="1" baseline="0" dirty="0" smtClean="0"/>
              <a:t>: </a:t>
            </a:r>
            <a:r>
              <a:rPr lang="nb-NO" b="0" baseline="0" dirty="0" smtClean="0"/>
              <a:t>Et </a:t>
            </a:r>
            <a:r>
              <a:rPr lang="nb-NO" b="0" baseline="0" dirty="0" err="1" smtClean="0"/>
              <a:t>cluster</a:t>
            </a:r>
            <a:r>
              <a:rPr lang="nb-NO" b="0" baseline="0" dirty="0" smtClean="0"/>
              <a:t> er en samling av flere </a:t>
            </a:r>
            <a:r>
              <a:rPr lang="nb-NO" b="0" baseline="0" dirty="0" err="1" smtClean="0"/>
              <a:t>cassandra</a:t>
            </a:r>
            <a:r>
              <a:rPr lang="nb-NO" b="0" baseline="0" dirty="0" smtClean="0"/>
              <a:t>-instanser som snakker sammen, og utgjør </a:t>
            </a:r>
            <a:r>
              <a:rPr lang="nb-NO" b="0" baseline="0" dirty="0" err="1" smtClean="0"/>
              <a:t>èn</a:t>
            </a:r>
            <a:r>
              <a:rPr lang="nb-NO" b="0" baseline="0" dirty="0" smtClean="0"/>
              <a:t> Cassandra database.</a:t>
            </a:r>
            <a:endParaRPr lang="nb-NO" b="1" baseline="0" dirty="0" smtClean="0"/>
          </a:p>
          <a:p>
            <a:pPr marL="342900" lvl="2" indent="-342900">
              <a:buSzPct val="75000"/>
              <a:buFont typeface="Arial" charset="0"/>
              <a:buChar char="•"/>
            </a:pPr>
            <a:endParaRPr lang="nb-NO" b="1" baseline="0" dirty="0" smtClean="0"/>
          </a:p>
          <a:p>
            <a:pPr marL="342900" lvl="2" indent="-342900">
              <a:buSzPct val="75000"/>
              <a:buFont typeface="Arial" charset="0"/>
              <a:buChar char="•"/>
            </a:pPr>
            <a:r>
              <a:rPr lang="nb-NO" b="1" baseline="0" dirty="0" smtClean="0"/>
              <a:t>Distribuert</a:t>
            </a:r>
            <a:r>
              <a:rPr lang="nb-NO" baseline="0" dirty="0" smtClean="0"/>
              <a:t>: Mange noder som snakker sammen, enten virtuelle eller fysiske maskiner.</a:t>
            </a:r>
            <a:br>
              <a:rPr lang="nb-NO" baseline="0" dirty="0" smtClean="0"/>
            </a:br>
            <a:r>
              <a:rPr lang="nb-NO" baseline="0" dirty="0" smtClean="0"/>
              <a:t>Nodene kan være på samme sted fysisk, eller spredt over ulike geografiske lokasjoner</a:t>
            </a:r>
          </a:p>
          <a:p>
            <a:pPr marL="342900" lvl="3" indent="-342900">
              <a:buSzPct val="75000"/>
              <a:buFont typeface="Arial" charset="0"/>
              <a:buChar char="•"/>
            </a:pPr>
            <a:endParaRPr lang="nb-NO" baseline="0" dirty="0" smtClean="0"/>
          </a:p>
          <a:p>
            <a:pPr marL="342900" lvl="3" indent="-342900">
              <a:buSzPct val="75000"/>
              <a:buFont typeface="Arial" charset="0"/>
              <a:buChar char="•"/>
            </a:pPr>
            <a:r>
              <a:rPr lang="nb-NO" b="1" baseline="0" dirty="0" smtClean="0"/>
              <a:t>Desentralisert (</a:t>
            </a:r>
            <a:r>
              <a:rPr lang="nb-NO" b="1" baseline="0" dirty="0" err="1" smtClean="0"/>
              <a:t>no</a:t>
            </a:r>
            <a:r>
              <a:rPr lang="nb-NO" b="1" baseline="0" dirty="0" smtClean="0"/>
              <a:t> single </a:t>
            </a:r>
            <a:r>
              <a:rPr lang="nb-NO" b="1" baseline="0" dirty="0" err="1" smtClean="0"/>
              <a:t>point</a:t>
            </a:r>
            <a:r>
              <a:rPr lang="nb-NO" b="1" baseline="0" dirty="0" smtClean="0"/>
              <a:t> </a:t>
            </a:r>
            <a:r>
              <a:rPr lang="nb-NO" b="1" baseline="0" dirty="0" err="1" smtClean="0"/>
              <a:t>of</a:t>
            </a:r>
            <a:r>
              <a:rPr lang="nb-NO" b="1" baseline="0" dirty="0" smtClean="0"/>
              <a:t> </a:t>
            </a:r>
            <a:r>
              <a:rPr lang="nb-NO" b="1" baseline="0" dirty="0" err="1" smtClean="0"/>
              <a:t>failure</a:t>
            </a:r>
            <a:r>
              <a:rPr lang="nb-NO" b="1" baseline="0" dirty="0" smtClean="0"/>
              <a:t>)</a:t>
            </a:r>
            <a:r>
              <a:rPr lang="nb-NO" b="0" baseline="0" dirty="0" smtClean="0"/>
              <a:t>: </a:t>
            </a:r>
            <a:r>
              <a:rPr lang="nb-NO" b="0" baseline="0" dirty="0" smtClean="0"/>
              <a:t>Det er ingen master-slave arkitektur. Alle noder er like og vet om hverandre. Det betyr at du kan spørre hvilken node du vil og få svar -&gt; de vet om hverandre og hvilke data hver enkelt node holder på.</a:t>
            </a:r>
            <a:r>
              <a:rPr lang="nb-NO" b="1" baseline="0" dirty="0" smtClean="0"/>
              <a:t> </a:t>
            </a:r>
            <a:r>
              <a:rPr lang="nb-NO" b="0" baseline="0" dirty="0" smtClean="0"/>
              <a:t/>
            </a:r>
            <a:br>
              <a:rPr lang="nb-NO" b="0" baseline="0" dirty="0" smtClean="0"/>
            </a:br>
            <a:r>
              <a:rPr lang="nb-NO" b="0" baseline="0" dirty="0" smtClean="0"/>
              <a:t>Alle nodene holder ikke på all data, de er delt mellom de, og alle nodene vet hvilke verdier de andre nodene potensielt har.</a:t>
            </a:r>
            <a:r>
              <a:rPr lang="nb-NO" b="1" baseline="0" dirty="0" smtClean="0"/>
              <a:t/>
            </a:r>
            <a:br>
              <a:rPr lang="nb-NO" b="1" baseline="0" dirty="0" smtClean="0"/>
            </a:br>
            <a:r>
              <a:rPr lang="nb-NO" b="0" baseline="0" dirty="0" smtClean="0"/>
              <a:t>En hvilken som helst node kan opptre som en ”</a:t>
            </a:r>
            <a:r>
              <a:rPr lang="nb-NO" b="0" baseline="0" dirty="0" err="1" smtClean="0"/>
              <a:t>coordinator</a:t>
            </a:r>
            <a:r>
              <a:rPr lang="nb-NO" b="0" baseline="0" dirty="0" smtClean="0"/>
              <a:t> node”, en </a:t>
            </a:r>
            <a:r>
              <a:rPr lang="nb-NO" b="0" baseline="0" dirty="0" err="1" smtClean="0"/>
              <a:t>midertidig</a:t>
            </a:r>
            <a:r>
              <a:rPr lang="nb-NO" b="0" baseline="0" dirty="0" smtClean="0"/>
              <a:t> master for akkurat den ene </a:t>
            </a:r>
            <a:r>
              <a:rPr lang="nb-NO" b="0" baseline="0" dirty="0" err="1" smtClean="0"/>
              <a:t>requesten</a:t>
            </a:r>
            <a:r>
              <a:rPr lang="nb-NO" b="0" baseline="0" dirty="0" smtClean="0"/>
              <a:t>, enten </a:t>
            </a:r>
            <a:r>
              <a:rPr lang="nb-NO" b="0" baseline="0" dirty="0" err="1" smtClean="0"/>
              <a:t>read</a:t>
            </a:r>
            <a:r>
              <a:rPr lang="nb-NO" b="0" baseline="0" dirty="0" smtClean="0"/>
              <a:t> eller </a:t>
            </a:r>
            <a:r>
              <a:rPr lang="nb-NO" b="0" baseline="0" dirty="0" err="1" smtClean="0"/>
              <a:t>write</a:t>
            </a:r>
            <a:r>
              <a:rPr lang="nb-NO" b="0" baseline="0" dirty="0" smtClean="0"/>
              <a:t>.</a:t>
            </a:r>
            <a:br>
              <a:rPr lang="nb-NO" b="0" baseline="0" dirty="0" smtClean="0"/>
            </a:br>
            <a:r>
              <a:rPr lang="nb-NO" b="0" baseline="0" dirty="0" smtClean="0"/>
              <a:t>Det betyr at de ikke har et single </a:t>
            </a:r>
            <a:r>
              <a:rPr lang="nb-NO" b="0" baseline="0" dirty="0" err="1" smtClean="0"/>
              <a:t>point</a:t>
            </a:r>
            <a:r>
              <a:rPr lang="nb-NO" b="0" baseline="0" dirty="0" smtClean="0"/>
              <a:t> </a:t>
            </a:r>
            <a:r>
              <a:rPr lang="nb-NO" b="0" baseline="0" dirty="0" err="1" smtClean="0"/>
              <a:t>of</a:t>
            </a:r>
            <a:r>
              <a:rPr lang="nb-NO" b="0" baseline="0" dirty="0" smtClean="0"/>
              <a:t> </a:t>
            </a:r>
            <a:r>
              <a:rPr lang="nb-NO" b="0" baseline="0" dirty="0" err="1" smtClean="0"/>
              <a:t>failure</a:t>
            </a:r>
            <a:r>
              <a:rPr lang="nb-NO" b="0" baseline="0" dirty="0" smtClean="0"/>
              <a:t>, som fort kan skje i master-slave arkitekturer hvor det er en master som ”styrer” slavene, og vet hvor data finnes. Hvis masteren forsvinner kan det oppstå problemer. I Cassandra kan du bare kontakte en annen node</a:t>
            </a:r>
            <a:r>
              <a:rPr lang="nb-NO" b="0" baseline="0" dirty="0" smtClean="0"/>
              <a:t>.</a:t>
            </a:r>
            <a:endParaRPr lang="nb-NO" b="0" baseline="0" dirty="0" smtClean="0"/>
          </a:p>
        </p:txBody>
      </p:sp>
    </p:spTree>
    <p:extLst>
      <p:ext uri="{BB962C8B-B14F-4D97-AF65-F5344CB8AC3E}">
        <p14:creationId xmlns:p14="http://schemas.microsoft.com/office/powerpoint/2010/main" val="15854020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Shape 121"/>
          <p:cNvSpPr>
            <a:spLocks noGrp="1" noRot="1" noChangeAspect="1"/>
          </p:cNvSpPr>
          <p:nvPr>
            <p:ph type="sldImg"/>
          </p:nvPr>
        </p:nvSpPr>
        <p:spPr>
          <a:xfrm>
            <a:off x="1143000" y="685800"/>
            <a:ext cx="4572000" cy="3429000"/>
          </a:xfrm>
          <a:prstGeom prst="rect">
            <a:avLst/>
          </a:prstGeom>
        </p:spPr>
        <p:txBody>
          <a:bodyPr/>
          <a:lstStyle/>
          <a:p>
            <a:endParaRPr/>
          </a:p>
        </p:txBody>
      </p:sp>
      <p:sp>
        <p:nvSpPr>
          <p:cNvPr id="122" name="Shape 122"/>
          <p:cNvSpPr>
            <a:spLocks noGrp="1"/>
          </p:cNvSpPr>
          <p:nvPr>
            <p:ph type="body" sz="quarter" idx="1"/>
          </p:nvPr>
        </p:nvSpPr>
        <p:spPr>
          <a:prstGeom prst="rect">
            <a:avLst/>
          </a:prstGeom>
        </p:spPr>
        <p:txBody>
          <a:bodyPr/>
          <a:lstStyle/>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0" baseline="0" dirty="0" smtClean="0"/>
              <a:t>Hva gjør vi hvis en node går offline?</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0" baseline="0" dirty="0" smtClean="0"/>
              <a:t>Denne noden har dataene vi trenger...</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0" baseline="0" dirty="0" smtClean="0"/>
              <a:t>Det kan være nettverksfeil, hardwarefeil eller strømbrudd</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0" baseline="0" dirty="0" smtClean="0"/>
              <a:t>Det kan til og med være naturkatastrofer som tornadoer som slår ut hele datasentre</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0" baseline="0" dirty="0" smtClean="0"/>
              <a:t>Hva gjør vi da?</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0" baseline="0" dirty="0" smtClean="0"/>
              <a:t>Hvordan kan vi fortsatt sørge for at dataene er tilgjengelige </a:t>
            </a:r>
            <a:r>
              <a:rPr lang="nb-NO" b="0" baseline="0" dirty="0" err="1" smtClean="0"/>
              <a:t>selvom</a:t>
            </a:r>
            <a:r>
              <a:rPr lang="nb-NO" b="0" baseline="0" dirty="0" smtClean="0"/>
              <a:t> noden som er ansvarlig er nede?</a:t>
            </a:r>
          </a:p>
        </p:txBody>
      </p:sp>
    </p:spTree>
    <p:extLst>
      <p:ext uri="{BB962C8B-B14F-4D97-AF65-F5344CB8AC3E}">
        <p14:creationId xmlns:p14="http://schemas.microsoft.com/office/powerpoint/2010/main" val="12233192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Shape 121"/>
          <p:cNvSpPr>
            <a:spLocks noGrp="1" noRot="1" noChangeAspect="1"/>
          </p:cNvSpPr>
          <p:nvPr>
            <p:ph type="sldImg"/>
          </p:nvPr>
        </p:nvSpPr>
        <p:spPr>
          <a:xfrm>
            <a:off x="1143000" y="685800"/>
            <a:ext cx="4572000" cy="3429000"/>
          </a:xfrm>
          <a:prstGeom prst="rect">
            <a:avLst/>
          </a:prstGeom>
        </p:spPr>
        <p:txBody>
          <a:bodyPr/>
          <a:lstStyle/>
          <a:p>
            <a:endParaRPr/>
          </a:p>
        </p:txBody>
      </p:sp>
      <p:sp>
        <p:nvSpPr>
          <p:cNvPr id="122" name="Shape 122"/>
          <p:cNvSpPr>
            <a:spLocks noGrp="1"/>
          </p:cNvSpPr>
          <p:nvPr>
            <p:ph type="body" sz="quarter" idx="1"/>
          </p:nvPr>
        </p:nvSpPr>
        <p:spPr>
          <a:prstGeom prst="rect">
            <a:avLst/>
          </a:prstGeom>
        </p:spPr>
        <p:txBody>
          <a:bodyPr/>
          <a:lstStyle/>
          <a:p>
            <a:pPr marL="342900" marR="0" lvl="2" indent="-342900" defTabSz="457200" eaLnBrk="1" fontAlgn="auto" latinLnBrk="0" hangingPunct="1">
              <a:lnSpc>
                <a:spcPct val="117999"/>
              </a:lnSpc>
              <a:spcBef>
                <a:spcPts val="0"/>
              </a:spcBef>
              <a:spcAft>
                <a:spcPts val="0"/>
              </a:spcAft>
              <a:buClrTx/>
              <a:buSzPct val="75000"/>
              <a:buFont typeface="Arial" charset="0"/>
              <a:buNone/>
              <a:tabLst/>
              <a:defRPr/>
            </a:pPr>
            <a:r>
              <a:rPr lang="nb-NO" baseline="0" dirty="0" err="1" smtClean="0"/>
              <a:t>Replikering</a:t>
            </a:r>
            <a:endParaRPr lang="nb-NO" baseline="0" dirty="0" smtClean="0"/>
          </a:p>
          <a:p>
            <a:pPr marL="342900" marR="0" lvl="2" indent="-342900" defTabSz="457200" eaLnBrk="1" fontAlgn="auto" latinLnBrk="0" hangingPunct="1">
              <a:lnSpc>
                <a:spcPct val="117999"/>
              </a:lnSpc>
              <a:spcBef>
                <a:spcPts val="0"/>
              </a:spcBef>
              <a:spcAft>
                <a:spcPts val="0"/>
              </a:spcAft>
              <a:buClrTx/>
              <a:buSzPct val="75000"/>
              <a:buFont typeface="Arial" charset="0"/>
              <a:buNone/>
              <a:tabLst/>
              <a:defRPr/>
            </a:pPr>
            <a:endParaRPr lang="nb-NO" baseline="0" dirty="0" smtClean="0"/>
          </a:p>
          <a:p>
            <a:pPr marL="342900" marR="0" lvl="2" indent="-342900" defTabSz="457200" eaLnBrk="1" fontAlgn="auto" latinLnBrk="0" hangingPunct="1">
              <a:lnSpc>
                <a:spcPct val="117999"/>
              </a:lnSpc>
              <a:spcBef>
                <a:spcPts val="0"/>
              </a:spcBef>
              <a:spcAft>
                <a:spcPts val="0"/>
              </a:spcAft>
              <a:buClrTx/>
              <a:buSzPct val="75000"/>
              <a:buFont typeface="Arial" charset="0"/>
              <a:buNone/>
              <a:tabLst/>
              <a:defRPr/>
            </a:pPr>
            <a:r>
              <a:rPr lang="nb-NO" baseline="0" dirty="0" smtClean="0"/>
              <a:t>Det vil si å lagre ”kopier” av data i </a:t>
            </a:r>
            <a:r>
              <a:rPr lang="nb-NO" baseline="0" dirty="0" err="1" smtClean="0"/>
              <a:t>clusteret</a:t>
            </a:r>
            <a:r>
              <a:rPr lang="nb-NO" baseline="0" dirty="0" smtClean="0"/>
              <a:t>. Lagre data flere ganger</a:t>
            </a:r>
          </a:p>
          <a:p>
            <a:pPr marL="342900" marR="0" lvl="2" indent="-342900" defTabSz="457200" eaLnBrk="1" fontAlgn="auto" latinLnBrk="0" hangingPunct="1">
              <a:lnSpc>
                <a:spcPct val="117999"/>
              </a:lnSpc>
              <a:spcBef>
                <a:spcPts val="0"/>
              </a:spcBef>
              <a:spcAft>
                <a:spcPts val="0"/>
              </a:spcAft>
              <a:buClrTx/>
              <a:buSzPct val="75000"/>
              <a:buFont typeface="Arial" charset="0"/>
              <a:buNone/>
              <a:tabLst/>
              <a:defRPr/>
            </a:pPr>
            <a:endParaRPr lang="nb-NO" baseline="0" dirty="0" smtClean="0"/>
          </a:p>
          <a:p>
            <a:pPr marL="342900" marR="0" lvl="2" indent="-342900" defTabSz="457200" eaLnBrk="1" fontAlgn="auto" latinLnBrk="0" hangingPunct="1">
              <a:lnSpc>
                <a:spcPct val="117999"/>
              </a:lnSpc>
              <a:spcBef>
                <a:spcPts val="0"/>
              </a:spcBef>
              <a:spcAft>
                <a:spcPts val="0"/>
              </a:spcAft>
              <a:buClrTx/>
              <a:buSzPct val="75000"/>
              <a:buFont typeface="Arial" charset="0"/>
              <a:buNone/>
              <a:tabLst/>
              <a:defRPr/>
            </a:pPr>
            <a:r>
              <a:rPr lang="nb-NO" baseline="0" dirty="0" smtClean="0"/>
              <a:t>Sikrer redundans hvis en eller flere noder skulle gå ned eller bli borte.</a:t>
            </a:r>
          </a:p>
          <a:p>
            <a:pPr marL="342900" marR="0" lvl="2" indent="-342900" defTabSz="457200" eaLnBrk="1" fontAlgn="auto" latinLnBrk="0" hangingPunct="1">
              <a:lnSpc>
                <a:spcPct val="117999"/>
              </a:lnSpc>
              <a:spcBef>
                <a:spcPts val="0"/>
              </a:spcBef>
              <a:spcAft>
                <a:spcPts val="0"/>
              </a:spcAft>
              <a:buClrTx/>
              <a:buSzPct val="75000"/>
              <a:buFont typeface="Arial" charset="0"/>
              <a:buNone/>
              <a:tabLst/>
              <a:defRPr/>
            </a:pPr>
            <a:endParaRPr lang="nb-NO" baseline="0" dirty="0" smtClean="0"/>
          </a:p>
          <a:p>
            <a:pPr marL="342900" marR="0" lvl="2" indent="-342900" defTabSz="457200" eaLnBrk="1" fontAlgn="auto" latinLnBrk="0" hangingPunct="1">
              <a:lnSpc>
                <a:spcPct val="117999"/>
              </a:lnSpc>
              <a:spcBef>
                <a:spcPts val="0"/>
              </a:spcBef>
              <a:spcAft>
                <a:spcPts val="0"/>
              </a:spcAft>
              <a:buClrTx/>
              <a:buSzPct val="75000"/>
              <a:buFont typeface="Arial" charset="0"/>
              <a:buNone/>
              <a:tabLst/>
              <a:defRPr/>
            </a:pPr>
            <a:r>
              <a:rPr lang="nb-NO" baseline="0" dirty="0" smtClean="0"/>
              <a:t>En replikasjonsfaktor på 3 betyr at det dataene finnes på totalt 3 noder i </a:t>
            </a:r>
            <a:r>
              <a:rPr lang="nb-NO" baseline="0" dirty="0" err="1" smtClean="0"/>
              <a:t>clusteret</a:t>
            </a:r>
            <a:r>
              <a:rPr lang="nb-NO" baseline="0" dirty="0" smtClean="0"/>
              <a:t> som holder på samme verdi.</a:t>
            </a:r>
          </a:p>
          <a:p>
            <a:pPr marL="342900" marR="0" lvl="2" indent="-342900" defTabSz="457200" eaLnBrk="1" fontAlgn="auto" latinLnBrk="0" hangingPunct="1">
              <a:lnSpc>
                <a:spcPct val="117999"/>
              </a:lnSpc>
              <a:spcBef>
                <a:spcPts val="0"/>
              </a:spcBef>
              <a:spcAft>
                <a:spcPts val="0"/>
              </a:spcAft>
              <a:buClrTx/>
              <a:buSzPct val="75000"/>
              <a:buFont typeface="Arial" charset="0"/>
              <a:buNone/>
              <a:tabLst/>
              <a:defRPr/>
            </a:pPr>
            <a:endParaRPr lang="nb-NO" baseline="0" dirty="0" smtClean="0"/>
          </a:p>
          <a:p>
            <a:pPr marL="342900" marR="0" lvl="2" indent="-342900" defTabSz="457200" eaLnBrk="1" fontAlgn="auto" latinLnBrk="0" hangingPunct="1">
              <a:lnSpc>
                <a:spcPct val="117999"/>
              </a:lnSpc>
              <a:spcBef>
                <a:spcPts val="0"/>
              </a:spcBef>
              <a:spcAft>
                <a:spcPts val="0"/>
              </a:spcAft>
              <a:buClrTx/>
              <a:buSzPct val="75000"/>
              <a:buFont typeface="Arial" charset="0"/>
              <a:buNone/>
              <a:tabLst/>
              <a:defRPr/>
            </a:pPr>
            <a:r>
              <a:rPr lang="nb-NO" baseline="0" dirty="0" smtClean="0"/>
              <a:t>Nodene i </a:t>
            </a:r>
            <a:r>
              <a:rPr lang="nb-NO" baseline="0" dirty="0" err="1" smtClean="0"/>
              <a:t>clusteret</a:t>
            </a:r>
            <a:r>
              <a:rPr lang="nb-NO" baseline="0" dirty="0" smtClean="0"/>
              <a:t> vet om dette slik at de kan spørre riktige noder hvis de ikke for eksempel ikke får svar</a:t>
            </a:r>
            <a:r>
              <a:rPr lang="nb-NO" baseline="0" dirty="0" smtClean="0"/>
              <a:t>.</a:t>
            </a:r>
          </a:p>
          <a:p>
            <a:pPr marL="342900" marR="0" lvl="2" indent="-342900" defTabSz="457200" eaLnBrk="1" fontAlgn="auto" latinLnBrk="0" hangingPunct="1">
              <a:lnSpc>
                <a:spcPct val="117999"/>
              </a:lnSpc>
              <a:spcBef>
                <a:spcPts val="0"/>
              </a:spcBef>
              <a:spcAft>
                <a:spcPts val="0"/>
              </a:spcAft>
              <a:buClrTx/>
              <a:buSzPct val="75000"/>
              <a:buFont typeface="Arial" charset="0"/>
              <a:buNone/>
              <a:tabLst/>
              <a:defRPr/>
            </a:pPr>
            <a:endParaRPr lang="nb-NO" baseline="0" dirty="0" smtClean="0"/>
          </a:p>
          <a:p>
            <a:pPr marL="342900" marR="0" lvl="2" indent="-342900" defTabSz="457200" eaLnBrk="1" fontAlgn="auto" latinLnBrk="0" hangingPunct="1">
              <a:lnSpc>
                <a:spcPct val="117999"/>
              </a:lnSpc>
              <a:spcBef>
                <a:spcPts val="0"/>
              </a:spcBef>
              <a:spcAft>
                <a:spcPts val="0"/>
              </a:spcAft>
              <a:buClrTx/>
              <a:buSzPct val="75000"/>
              <a:buFont typeface="Arial" charset="0"/>
              <a:buNone/>
              <a:tabLst/>
              <a:defRPr/>
            </a:pPr>
            <a:r>
              <a:rPr lang="nb-NO" baseline="0" dirty="0" smtClean="0"/>
              <a:t>Når Cassandra vet hvilken node som skal ha dataene, så teller den bare videre ”rundt klokka” for å finne potensielle replikaer.</a:t>
            </a:r>
            <a:endParaRPr lang="nb-NO" baseline="0" dirty="0" smtClean="0"/>
          </a:p>
          <a:p>
            <a:pPr marL="342900" marR="0" lvl="2" indent="-342900" defTabSz="457200" eaLnBrk="1" fontAlgn="auto" latinLnBrk="0" hangingPunct="1">
              <a:lnSpc>
                <a:spcPct val="117999"/>
              </a:lnSpc>
              <a:spcBef>
                <a:spcPts val="0"/>
              </a:spcBef>
              <a:spcAft>
                <a:spcPts val="0"/>
              </a:spcAft>
              <a:buClrTx/>
              <a:buSzPct val="75000"/>
              <a:buFont typeface="Arial" charset="0"/>
              <a:buNone/>
              <a:tabLst/>
              <a:defRPr/>
            </a:pPr>
            <a:endParaRPr lang="nb-NO" baseline="0" dirty="0" smtClean="0"/>
          </a:p>
        </p:txBody>
      </p:sp>
    </p:spTree>
    <p:extLst>
      <p:ext uri="{BB962C8B-B14F-4D97-AF65-F5344CB8AC3E}">
        <p14:creationId xmlns:p14="http://schemas.microsoft.com/office/powerpoint/2010/main" val="17028053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Shape 121"/>
          <p:cNvSpPr>
            <a:spLocks noGrp="1" noRot="1" noChangeAspect="1"/>
          </p:cNvSpPr>
          <p:nvPr>
            <p:ph type="sldImg"/>
          </p:nvPr>
        </p:nvSpPr>
        <p:spPr>
          <a:xfrm>
            <a:off x="1143000" y="685800"/>
            <a:ext cx="4572000" cy="3429000"/>
          </a:xfrm>
          <a:prstGeom prst="rect">
            <a:avLst/>
          </a:prstGeom>
        </p:spPr>
        <p:txBody>
          <a:bodyPr/>
          <a:lstStyle/>
          <a:p>
            <a:endParaRPr/>
          </a:p>
        </p:txBody>
      </p:sp>
      <p:sp>
        <p:nvSpPr>
          <p:cNvPr id="122" name="Shape 122"/>
          <p:cNvSpPr>
            <a:spLocks noGrp="1"/>
          </p:cNvSpPr>
          <p:nvPr>
            <p:ph type="body" sz="quarter" idx="1"/>
          </p:nvPr>
        </p:nvSpPr>
        <p:spPr>
          <a:prstGeom prst="rect">
            <a:avLst/>
          </a:prstGeom>
        </p:spPr>
        <p:txBody>
          <a:bodyPr/>
          <a:lstStyle/>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0" baseline="0" dirty="0" smtClean="0"/>
              <a:t>Hvis vi tar opp igjen denne tegningen</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0" baseline="0" dirty="0" smtClean="0"/>
              <a:t>Vi har en </a:t>
            </a:r>
            <a:r>
              <a:rPr lang="nb-NO" b="0" baseline="0" dirty="0" err="1" smtClean="0"/>
              <a:t>replikeringsfaktor</a:t>
            </a:r>
            <a:r>
              <a:rPr lang="nb-NO" b="0" baseline="0" dirty="0" smtClean="0"/>
              <a:t> på 3</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0" baseline="0" dirty="0" smtClean="0"/>
              <a:t>Det vil si at det finnes tre innslag av verdien i </a:t>
            </a:r>
            <a:r>
              <a:rPr lang="nb-NO" b="0" baseline="0" dirty="0" err="1" smtClean="0"/>
              <a:t>clusteret</a:t>
            </a:r>
            <a:endParaRPr lang="nb-NO" b="0" baseline="0" dirty="0" smtClean="0"/>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0" baseline="0" dirty="0" smtClean="0"/>
              <a:t> Verdien vi skal ha er på nodene med gul ring rundt</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0" baseline="0" dirty="0" smtClean="0"/>
              <a:t>Etter at nøkkelen vi leter etter er </a:t>
            </a:r>
            <a:r>
              <a:rPr lang="nb-NO" b="0" baseline="0" dirty="0" err="1" smtClean="0"/>
              <a:t>hashet</a:t>
            </a:r>
            <a:r>
              <a:rPr lang="nb-NO" b="0" baseline="0" dirty="0" smtClean="0"/>
              <a:t> vet Cassandra at verdien finnes på den rød noden</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0" baseline="0" dirty="0" smtClean="0"/>
              <a:t>Siden vi har en </a:t>
            </a:r>
            <a:r>
              <a:rPr lang="nb-NO" b="0" baseline="0" dirty="0" err="1" smtClean="0"/>
              <a:t>replikeringsfaktor</a:t>
            </a:r>
            <a:r>
              <a:rPr lang="nb-NO" b="0" baseline="0" dirty="0" smtClean="0"/>
              <a:t> på 3 spør den også de neste to nodene i </a:t>
            </a:r>
            <a:r>
              <a:rPr lang="nb-NO" b="0" baseline="0" dirty="0" err="1" smtClean="0"/>
              <a:t>clusteret</a:t>
            </a:r>
            <a:endParaRPr lang="nb-NO" b="0" baseline="0" dirty="0" smtClean="0"/>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0" baseline="0" dirty="0" smtClean="0"/>
              <a:t>Disse skal også ha denne verdien</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0" baseline="0" dirty="0" smtClean="0"/>
              <a:t>Siden den rød noden er offline svarer den ikke, men Cassandra får svar fra de andre to nodene</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0" baseline="0" dirty="0" smtClean="0"/>
              <a:t>Klarer å returnere verdien til brukeren </a:t>
            </a:r>
            <a:r>
              <a:rPr lang="nb-NO" b="0" baseline="0" dirty="0" err="1" smtClean="0"/>
              <a:t>selvom</a:t>
            </a:r>
            <a:r>
              <a:rPr lang="nb-NO" b="0" baseline="0" dirty="0" smtClean="0"/>
              <a:t> den ansvarlige noden er offline</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endParaRPr lang="nb-NO" b="0" baseline="0" dirty="0" smtClean="0"/>
          </a:p>
        </p:txBody>
      </p:sp>
    </p:spTree>
    <p:extLst>
      <p:ext uri="{BB962C8B-B14F-4D97-AF65-F5344CB8AC3E}">
        <p14:creationId xmlns:p14="http://schemas.microsoft.com/office/powerpoint/2010/main" val="9520635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Shape 121"/>
          <p:cNvSpPr>
            <a:spLocks noGrp="1" noRot="1" noChangeAspect="1"/>
          </p:cNvSpPr>
          <p:nvPr>
            <p:ph type="sldImg"/>
          </p:nvPr>
        </p:nvSpPr>
        <p:spPr>
          <a:xfrm>
            <a:off x="1143000" y="685800"/>
            <a:ext cx="4572000" cy="3429000"/>
          </a:xfrm>
          <a:prstGeom prst="rect">
            <a:avLst/>
          </a:prstGeom>
        </p:spPr>
        <p:txBody>
          <a:bodyPr/>
          <a:lstStyle/>
          <a:p>
            <a:endParaRPr/>
          </a:p>
        </p:txBody>
      </p:sp>
      <p:sp>
        <p:nvSpPr>
          <p:cNvPr id="122" name="Shape 122"/>
          <p:cNvSpPr>
            <a:spLocks noGrp="1"/>
          </p:cNvSpPr>
          <p:nvPr>
            <p:ph type="body" sz="quarter" idx="1"/>
          </p:nvPr>
        </p:nvSpPr>
        <p:spPr>
          <a:prstGeom prst="rect">
            <a:avLst/>
          </a:prstGeom>
        </p:spPr>
        <p:txBody>
          <a:bodyPr/>
          <a:lstStyle/>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aseline="0" dirty="0" smtClean="0"/>
              <a:t>Det tar oss over på et annet tema; </a:t>
            </a:r>
            <a:r>
              <a:rPr lang="nb-NO" baseline="0" dirty="0" err="1" smtClean="0"/>
              <a:t>Eventual</a:t>
            </a:r>
            <a:r>
              <a:rPr lang="nb-NO" baseline="0" dirty="0" smtClean="0"/>
              <a:t> </a:t>
            </a:r>
            <a:r>
              <a:rPr lang="nb-NO" baseline="0" dirty="0" err="1" smtClean="0"/>
              <a:t>consistency</a:t>
            </a:r>
            <a:endParaRPr lang="nb-NO" baseline="0" dirty="0" smtClean="0"/>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aseline="0" dirty="0" smtClean="0"/>
              <a:t>I Cassandra er det mer </a:t>
            </a:r>
            <a:r>
              <a:rPr lang="nb-NO" baseline="0" dirty="0" err="1" smtClean="0"/>
              <a:t>tunable</a:t>
            </a:r>
            <a:r>
              <a:rPr lang="nb-NO" baseline="0" dirty="0" smtClean="0"/>
              <a:t> </a:t>
            </a:r>
            <a:r>
              <a:rPr lang="nb-NO" baseline="0" dirty="0" err="1" smtClean="0"/>
              <a:t>consistency</a:t>
            </a:r>
            <a:endParaRPr lang="nb-NO" baseline="0" dirty="0" smtClean="0"/>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aseline="0" dirty="0" smtClean="0"/>
              <a:t>CAP </a:t>
            </a:r>
            <a:r>
              <a:rPr lang="nb-NO" baseline="0" dirty="0" err="1" smtClean="0"/>
              <a:t>theorem</a:t>
            </a:r>
            <a:r>
              <a:rPr lang="nb-NO" baseline="0" dirty="0" smtClean="0"/>
              <a:t> ble nevnt </a:t>
            </a:r>
            <a:r>
              <a:rPr lang="nb-NO" baseline="0" dirty="0" smtClean="0"/>
              <a:t>tidligere. </a:t>
            </a:r>
            <a:endParaRPr lang="nb-NO" baseline="0" dirty="0" smtClean="0"/>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1" baseline="0" dirty="0" err="1" smtClean="0"/>
              <a:t>Consistency</a:t>
            </a:r>
            <a:r>
              <a:rPr lang="nb-NO" b="1" baseline="0" dirty="0" smtClean="0"/>
              <a:t>:</a:t>
            </a:r>
            <a:r>
              <a:rPr lang="nb-NO" b="0" baseline="0" dirty="0" smtClean="0"/>
              <a:t> Alle nodene ser samme data samtidig</a:t>
            </a:r>
            <a:endParaRPr lang="nb-NO" b="1" baseline="0" dirty="0" smtClean="0"/>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1" baseline="0" dirty="0" err="1" smtClean="0"/>
              <a:t>Availability</a:t>
            </a:r>
            <a:r>
              <a:rPr lang="nb-NO" b="1" baseline="0" dirty="0" smtClean="0"/>
              <a:t>: </a:t>
            </a:r>
            <a:r>
              <a:rPr lang="nb-NO" b="0" baseline="0" dirty="0" smtClean="0"/>
              <a:t>Garanterer at alle </a:t>
            </a:r>
            <a:r>
              <a:rPr lang="nb-NO" b="0" baseline="0" dirty="0" err="1" smtClean="0"/>
              <a:t>requests</a:t>
            </a:r>
            <a:r>
              <a:rPr lang="nb-NO" b="0" baseline="0" dirty="0" smtClean="0"/>
              <a:t> får svar, </a:t>
            </a:r>
            <a:r>
              <a:rPr lang="nb-NO" b="0" baseline="0" dirty="0" err="1" smtClean="0"/>
              <a:t>selvom</a:t>
            </a:r>
            <a:r>
              <a:rPr lang="nb-NO" b="0" baseline="0" dirty="0" smtClean="0"/>
              <a:t> det er </a:t>
            </a:r>
            <a:r>
              <a:rPr lang="nb-NO" b="0" baseline="0" dirty="0" err="1" smtClean="0"/>
              <a:t>success</a:t>
            </a:r>
            <a:r>
              <a:rPr lang="nb-NO" b="0" baseline="0" dirty="0" smtClean="0"/>
              <a:t> eller </a:t>
            </a:r>
            <a:r>
              <a:rPr lang="nb-NO" b="0" baseline="0" dirty="0" err="1" smtClean="0"/>
              <a:t>failure</a:t>
            </a:r>
            <a:endParaRPr lang="nb-NO" b="0" baseline="0" dirty="0" smtClean="0"/>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1" baseline="0" dirty="0" err="1" smtClean="0"/>
              <a:t>Partition</a:t>
            </a:r>
            <a:r>
              <a:rPr lang="nb-NO" b="1" baseline="0" dirty="0" smtClean="0"/>
              <a:t> </a:t>
            </a:r>
            <a:r>
              <a:rPr lang="nb-NO" b="1" baseline="0" dirty="0" err="1" smtClean="0"/>
              <a:t>tolerance</a:t>
            </a:r>
            <a:r>
              <a:rPr lang="nb-NO" b="1" baseline="0" dirty="0" smtClean="0"/>
              <a:t>: </a:t>
            </a:r>
            <a:r>
              <a:rPr lang="nb-NO" b="0" baseline="0" dirty="0" smtClean="0"/>
              <a:t>Systemet fungerer selv ved </a:t>
            </a:r>
            <a:r>
              <a:rPr lang="nb-NO" b="0" baseline="0" dirty="0" err="1" smtClean="0"/>
              <a:t>partisjonering</a:t>
            </a:r>
            <a:r>
              <a:rPr lang="nb-NO" b="0" baseline="0" dirty="0" smtClean="0"/>
              <a:t> på grunn av </a:t>
            </a:r>
            <a:r>
              <a:rPr lang="nb-NO" b="0" baseline="0" dirty="0" err="1" smtClean="0"/>
              <a:t>f.eks</a:t>
            </a:r>
            <a:r>
              <a:rPr lang="nb-NO" b="0" baseline="0" dirty="0" smtClean="0"/>
              <a:t> nettverksbrudd (Split-</a:t>
            </a:r>
            <a:r>
              <a:rPr lang="nb-NO" b="0" baseline="0" dirty="0" err="1" smtClean="0"/>
              <a:t>brain</a:t>
            </a:r>
            <a:r>
              <a:rPr lang="nb-NO" b="0" baseline="0" dirty="0" smtClean="0"/>
              <a:t>)</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0" baseline="0" dirty="0" smtClean="0"/>
              <a:t>Ikke mulig å oppfylle alle tre 100%. Kan ikke garantere for 100% konsistente data ved nettverksbrudd hvis du fortsatt skal være tilgjengelig (</a:t>
            </a:r>
            <a:r>
              <a:rPr lang="nb-NO" b="1" baseline="0" dirty="0" smtClean="0"/>
              <a:t>P</a:t>
            </a:r>
            <a:r>
              <a:rPr lang="nb-NO" b="0" baseline="0" dirty="0" smtClean="0"/>
              <a:t>).</a:t>
            </a:r>
            <a:endParaRPr lang="nb-NO" b="0" baseline="0" dirty="0" smtClean="0"/>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endParaRPr lang="nb-NO" b="0" baseline="0" dirty="0" smtClean="0"/>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0" baseline="0" dirty="0" smtClean="0"/>
              <a:t>Cassandra plasserer seg mellom A og P.</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0" baseline="0" dirty="0" smtClean="0"/>
              <a:t>Garanterer respons på </a:t>
            </a:r>
            <a:r>
              <a:rPr lang="nb-NO" b="0" baseline="0" dirty="0" err="1" smtClean="0"/>
              <a:t>requester</a:t>
            </a:r>
            <a:r>
              <a:rPr lang="nb-NO" b="0" baseline="0" dirty="0" smtClean="0"/>
              <a:t> og fortsetter å fungere selv ved </a:t>
            </a:r>
            <a:r>
              <a:rPr lang="nb-NO" b="0" baseline="0" dirty="0" smtClean="0"/>
              <a:t>nettverksbrudd</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0" baseline="0" dirty="0" err="1" smtClean="0"/>
              <a:t>Eventual</a:t>
            </a:r>
            <a:r>
              <a:rPr lang="nb-NO" b="0" baseline="0" dirty="0" smtClean="0"/>
              <a:t> </a:t>
            </a:r>
            <a:r>
              <a:rPr lang="nb-NO" b="0" baseline="0" dirty="0" err="1" smtClean="0"/>
              <a:t>consistent</a:t>
            </a:r>
            <a:r>
              <a:rPr lang="nb-NO" b="0" baseline="0" dirty="0" smtClean="0"/>
              <a:t>: Garanterer at hvis data skrives til en node så vil det være tilgjengelig på resten av nodene som skal ha dataene snart. Typisk tar det fra noen millisekunder og opp til et par minutter. Stort sett bundet opp til hvor lang tid det tar å flytte dataene over nettverket fra A til B.</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0" baseline="0" dirty="0" smtClean="0"/>
              <a:t>Ikke så skummelt som det høres ut. Kan risikere konflikt hvis data oppdateres to steder samtidig, prøv å modeller deg vekk fra slike </a:t>
            </a:r>
            <a:r>
              <a:rPr lang="nb-NO" b="0" baseline="0" dirty="0" err="1" smtClean="0"/>
              <a:t>use</a:t>
            </a:r>
            <a:r>
              <a:rPr lang="nb-NO" b="0" baseline="0" dirty="0" smtClean="0"/>
              <a:t>-cases.</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0" baseline="0" dirty="0" smtClean="0"/>
              <a:t>Immutable data er perfekt for dette. Data som aldri endrer seg, bare skrives til databasen. </a:t>
            </a:r>
            <a:r>
              <a:rPr lang="nb-NO" b="0" baseline="0" dirty="0" err="1" smtClean="0"/>
              <a:t>Eventer</a:t>
            </a:r>
            <a:r>
              <a:rPr lang="nb-NO" b="0" baseline="0" dirty="0" smtClean="0"/>
              <a:t> for eksempel, eller bare legge til endringer, aldri endre eksisterende data og la applikasjonen sy sammen riktig resultat når data hentes ut.</a:t>
            </a:r>
            <a:endParaRPr lang="nb-NO" b="0" baseline="0" dirty="0" smtClean="0"/>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endParaRPr lang="nb-NO" b="0" baseline="0" dirty="0" smtClean="0"/>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endParaRPr lang="nb-NO" b="0" baseline="0" dirty="0" smtClean="0"/>
          </a:p>
        </p:txBody>
      </p:sp>
    </p:spTree>
    <p:extLst>
      <p:ext uri="{BB962C8B-B14F-4D97-AF65-F5344CB8AC3E}">
        <p14:creationId xmlns:p14="http://schemas.microsoft.com/office/powerpoint/2010/main" val="3089477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Shape 121"/>
          <p:cNvSpPr>
            <a:spLocks noGrp="1" noRot="1" noChangeAspect="1"/>
          </p:cNvSpPr>
          <p:nvPr>
            <p:ph type="sldImg"/>
          </p:nvPr>
        </p:nvSpPr>
        <p:spPr>
          <a:xfrm>
            <a:off x="1143000" y="685800"/>
            <a:ext cx="4572000" cy="3429000"/>
          </a:xfrm>
          <a:prstGeom prst="rect">
            <a:avLst/>
          </a:prstGeom>
        </p:spPr>
        <p:txBody>
          <a:bodyPr/>
          <a:lstStyle/>
          <a:p>
            <a:endParaRPr/>
          </a:p>
        </p:txBody>
      </p:sp>
      <p:sp>
        <p:nvSpPr>
          <p:cNvPr id="122" name="Shape 122"/>
          <p:cNvSpPr>
            <a:spLocks noGrp="1"/>
          </p:cNvSpPr>
          <p:nvPr>
            <p:ph type="body" sz="quarter" idx="1"/>
          </p:nvPr>
        </p:nvSpPr>
        <p:spPr>
          <a:prstGeom prst="rect">
            <a:avLst/>
          </a:prstGeom>
        </p:spPr>
        <p:txBody>
          <a:bodyPr/>
          <a:lstStyle/>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0" baseline="0" dirty="0" smtClean="0"/>
              <a:t>Nevnte at det heter </a:t>
            </a:r>
            <a:r>
              <a:rPr lang="nb-NO" b="1" baseline="0" dirty="0" err="1" smtClean="0"/>
              <a:t>Tunable</a:t>
            </a:r>
            <a:r>
              <a:rPr lang="nb-NO" b="1" baseline="0" dirty="0" smtClean="0"/>
              <a:t> </a:t>
            </a:r>
            <a:r>
              <a:rPr lang="nb-NO" b="1" baseline="0" dirty="0" err="1" smtClean="0"/>
              <a:t>consistency</a:t>
            </a:r>
            <a:r>
              <a:rPr lang="nb-NO" b="0" baseline="0" dirty="0" smtClean="0"/>
              <a:t> i Cassandra. </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0" baseline="0" dirty="0" smtClean="0"/>
              <a:t>Cassandra lar deg velge hvor konsistente data du ønsker på operasjonene.</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0" baseline="0" dirty="0" smtClean="0"/>
              <a:t>Tenk en </a:t>
            </a:r>
            <a:r>
              <a:rPr lang="nb-NO" b="0" baseline="0" dirty="0" err="1" smtClean="0"/>
              <a:t>replikeringsfaktor</a:t>
            </a:r>
            <a:r>
              <a:rPr lang="nb-NO" b="0" baseline="0" dirty="0" smtClean="0"/>
              <a:t> på 5</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0" baseline="0" dirty="0" smtClean="0"/>
              <a:t>Alle nodene her har verdien</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0" baseline="0" dirty="0" smtClean="0"/>
              <a:t>Vi skriver til et QUORUM av nodene, det betyr et flertall av nodene. </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0" baseline="0" dirty="0" smtClean="0"/>
              <a:t>Vi venter på ”ok, jeg har skrevet” fra et flertall av nodene.</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0" baseline="0" dirty="0" smtClean="0"/>
              <a:t>Skriv er merket med </a:t>
            </a:r>
            <a:r>
              <a:rPr lang="nb-NO" b="1" baseline="0" dirty="0" smtClean="0"/>
              <a:t>gult</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0" baseline="0" dirty="0" smtClean="0"/>
              <a:t>Vi leser fra et Quorum av nodene. Vi venter på svar fra et flertall av nodene før vi finner ut hva vi skal returnere.</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0" baseline="0" dirty="0" smtClean="0"/>
              <a:t>Les er merket med </a:t>
            </a:r>
            <a:r>
              <a:rPr lang="nb-NO" b="1" baseline="0" dirty="0" smtClean="0"/>
              <a:t>gul sirkel</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0" baseline="0" dirty="0" smtClean="0"/>
              <a:t>Som dere ser kan man garantere at det man skrives er det som leses selv om man ikke skrive til alle nodene!</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0" baseline="0" dirty="0" smtClean="0"/>
              <a:t>Det er ganske kult!</a:t>
            </a:r>
            <a:endParaRPr lang="nb-NO" b="0" baseline="0" dirty="0" smtClean="0"/>
          </a:p>
        </p:txBody>
      </p:sp>
    </p:spTree>
    <p:extLst>
      <p:ext uri="{BB962C8B-B14F-4D97-AF65-F5344CB8AC3E}">
        <p14:creationId xmlns:p14="http://schemas.microsoft.com/office/powerpoint/2010/main" val="19605984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Shape 121"/>
          <p:cNvSpPr>
            <a:spLocks noGrp="1" noRot="1" noChangeAspect="1"/>
          </p:cNvSpPr>
          <p:nvPr>
            <p:ph type="sldImg"/>
          </p:nvPr>
        </p:nvSpPr>
        <p:spPr>
          <a:xfrm>
            <a:off x="1143000" y="685800"/>
            <a:ext cx="4572000" cy="3429000"/>
          </a:xfrm>
          <a:prstGeom prst="rect">
            <a:avLst/>
          </a:prstGeom>
        </p:spPr>
        <p:txBody>
          <a:bodyPr/>
          <a:lstStyle/>
          <a:p>
            <a:endParaRPr/>
          </a:p>
        </p:txBody>
      </p:sp>
      <p:sp>
        <p:nvSpPr>
          <p:cNvPr id="122" name="Shape 122"/>
          <p:cNvSpPr>
            <a:spLocks noGrp="1"/>
          </p:cNvSpPr>
          <p:nvPr>
            <p:ph type="body" sz="quarter" idx="1"/>
          </p:nvPr>
        </p:nvSpPr>
        <p:spPr>
          <a:prstGeom prst="rect">
            <a:avLst/>
          </a:prstGeom>
        </p:spPr>
        <p:txBody>
          <a:bodyPr/>
          <a:lstStyle/>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0" baseline="0" dirty="0" smtClean="0"/>
              <a:t>Siden det heter </a:t>
            </a:r>
            <a:r>
              <a:rPr lang="nb-NO" b="1" baseline="0" dirty="0" err="1" smtClean="0"/>
              <a:t>tunable</a:t>
            </a:r>
            <a:r>
              <a:rPr lang="nb-NO" b="1" baseline="0" dirty="0" smtClean="0"/>
              <a:t> </a:t>
            </a:r>
            <a:r>
              <a:rPr lang="nb-NO" b="1" baseline="0" dirty="0" err="1" smtClean="0"/>
              <a:t>consistency</a:t>
            </a:r>
            <a:r>
              <a:rPr lang="nb-NO" b="0" baseline="0" dirty="0" smtClean="0"/>
              <a:t> kan man jo tune den, eller stille på den etter behov.</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0" baseline="0" dirty="0" smtClean="0"/>
              <a:t>Tenkt case:</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0" baseline="0" dirty="0" smtClean="0"/>
              <a:t>Tolerere treg skriving, må ha rask lesing:</a:t>
            </a:r>
            <a:br>
              <a:rPr lang="nb-NO" b="0" baseline="0" dirty="0" smtClean="0"/>
            </a:br>
            <a:r>
              <a:rPr lang="nb-NO" b="0" baseline="0" dirty="0" smtClean="0"/>
              <a:t>(</a:t>
            </a:r>
            <a:r>
              <a:rPr lang="nb-NO" b="0" i="1" baseline="0" dirty="0" smtClean="0"/>
              <a:t>Batch jobb som genererer statistikk for </a:t>
            </a:r>
            <a:r>
              <a:rPr lang="nb-NO" b="0" i="1" baseline="0" dirty="0" err="1" smtClean="0"/>
              <a:t>dashboards</a:t>
            </a:r>
            <a:r>
              <a:rPr lang="nb-NO" b="0" i="1" baseline="0" dirty="0" smtClean="0"/>
              <a:t>)</a:t>
            </a:r>
            <a:endParaRPr lang="nb-NO" b="0" baseline="0" dirty="0" smtClean="0"/>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0" baseline="0" dirty="0" smtClean="0"/>
              <a:t>#1 – Skriv til alle nodene før </a:t>
            </a:r>
            <a:r>
              <a:rPr lang="nb-NO" b="0" baseline="0" dirty="0" err="1" smtClean="0"/>
              <a:t>requesten</a:t>
            </a:r>
            <a:r>
              <a:rPr lang="nb-NO" b="0" baseline="0" dirty="0" smtClean="0"/>
              <a:t> returnerer ok. Tar mye tid, men det sørger for konsistens hvis du </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0" baseline="0" dirty="0" smtClean="0"/>
              <a:t>Tolerere treg lesing men krever rask skriving:</a:t>
            </a:r>
            <a:br>
              <a:rPr lang="nb-NO" b="0" baseline="0" dirty="0" smtClean="0"/>
            </a:br>
            <a:r>
              <a:rPr lang="nb-NO" b="0" i="1" baseline="0" dirty="0" smtClean="0"/>
              <a:t>(Batch-prosessering av loggmeldinger ?? )</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0" baseline="0" dirty="0" smtClean="0"/>
              <a:t>#2 – Skriv til en node før </a:t>
            </a:r>
            <a:r>
              <a:rPr lang="nb-NO" b="0" baseline="0" dirty="0" err="1" smtClean="0"/>
              <a:t>requesten</a:t>
            </a:r>
            <a:r>
              <a:rPr lang="nb-NO" b="0" baseline="0" dirty="0" smtClean="0"/>
              <a:t> returnerer ok. Går raskt, men lesing er tregt da du må lese fra alle nodene for å garantere konsistens</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0" baseline="0" dirty="0" smtClean="0"/>
              <a:t>Tolerere inkonsistente data:</a:t>
            </a:r>
            <a:br>
              <a:rPr lang="nb-NO" b="0" baseline="0" dirty="0" smtClean="0"/>
            </a:br>
            <a:r>
              <a:rPr lang="nb-NO" b="0" i="1" baseline="0" dirty="0" smtClean="0"/>
              <a:t>(</a:t>
            </a:r>
            <a:r>
              <a:rPr lang="nb-NO" b="0" i="1" baseline="0" dirty="0" err="1" smtClean="0"/>
              <a:t>Twitter-feed</a:t>
            </a:r>
            <a:r>
              <a:rPr lang="nb-NO" b="0" i="1" baseline="0" dirty="0" smtClean="0"/>
              <a:t>, News-</a:t>
            </a:r>
            <a:r>
              <a:rPr lang="nb-NO" b="0" i="1" baseline="0" dirty="0" err="1" smtClean="0"/>
              <a:t>feed</a:t>
            </a:r>
            <a:r>
              <a:rPr lang="nb-NO" b="0" i="1" baseline="0" dirty="0" smtClean="0"/>
              <a:t> på </a:t>
            </a:r>
            <a:r>
              <a:rPr lang="nb-NO" b="0" i="1" baseline="0" dirty="0" err="1" smtClean="0"/>
              <a:t>facebook</a:t>
            </a:r>
            <a:r>
              <a:rPr lang="nb-NO" b="0" i="1" baseline="0" dirty="0" smtClean="0"/>
              <a:t> etc.)</a:t>
            </a:r>
            <a:endParaRPr lang="nb-NO" b="0" baseline="0" dirty="0" smtClean="0"/>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0" baseline="0" dirty="0" smtClean="0"/>
              <a:t>#3 – Du skriver til en node før du returnerer, går raskt. Du leser fra en node før du returnerer, det går raskt. Du risikerer å få utdaterte data, men i noen tilfeller går det</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endParaRPr lang="nb-NO" b="0" baseline="0" dirty="0" smtClean="0"/>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0" baseline="0" dirty="0" smtClean="0"/>
              <a:t>Du betaler prisen for behovene dine, men du kan velge hvor du vil putte pengene </a:t>
            </a:r>
            <a:r>
              <a:rPr lang="nb-NO" b="0" baseline="0" dirty="0" smtClean="0">
                <a:sym typeface="Wingdings"/>
              </a:rPr>
              <a:t></a:t>
            </a:r>
            <a:endParaRPr lang="nb-NO" b="0" baseline="0" dirty="0" smtClean="0"/>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endParaRPr lang="nb-NO" b="0" baseline="0" dirty="0" smtClean="0"/>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endParaRPr lang="nb-NO" b="0" baseline="0" dirty="0" smtClean="0"/>
          </a:p>
        </p:txBody>
      </p:sp>
    </p:spTree>
    <p:extLst>
      <p:ext uri="{BB962C8B-B14F-4D97-AF65-F5344CB8AC3E}">
        <p14:creationId xmlns:p14="http://schemas.microsoft.com/office/powerpoint/2010/main" val="10578587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Shape 121"/>
          <p:cNvSpPr>
            <a:spLocks noGrp="1" noRot="1" noChangeAspect="1"/>
          </p:cNvSpPr>
          <p:nvPr>
            <p:ph type="sldImg"/>
          </p:nvPr>
        </p:nvSpPr>
        <p:spPr>
          <a:xfrm>
            <a:off x="1143000" y="685800"/>
            <a:ext cx="4572000" cy="3429000"/>
          </a:xfrm>
          <a:prstGeom prst="rect">
            <a:avLst/>
          </a:prstGeom>
        </p:spPr>
        <p:txBody>
          <a:bodyPr/>
          <a:lstStyle/>
          <a:p>
            <a:endParaRPr/>
          </a:p>
        </p:txBody>
      </p:sp>
      <p:sp>
        <p:nvSpPr>
          <p:cNvPr id="122" name="Shape 122"/>
          <p:cNvSpPr>
            <a:spLocks noGrp="1"/>
          </p:cNvSpPr>
          <p:nvPr>
            <p:ph type="body" sz="quarter" idx="1"/>
          </p:nvPr>
        </p:nvSpPr>
        <p:spPr>
          <a:prstGeom prst="rect">
            <a:avLst/>
          </a:prstGeom>
        </p:spPr>
        <p:txBody>
          <a:bodyPr/>
          <a:lstStyle/>
          <a:p>
            <a:pPr marL="342900" marR="0" lvl="2" indent="-342900" algn="l" defTabSz="457200" eaLnBrk="1" fontAlgn="auto" latinLnBrk="0" hangingPunct="1">
              <a:lnSpc>
                <a:spcPct val="117999"/>
              </a:lnSpc>
              <a:spcBef>
                <a:spcPts val="0"/>
              </a:spcBef>
              <a:spcAft>
                <a:spcPts val="0"/>
              </a:spcAft>
              <a:buClrTx/>
              <a:buSzPct val="75000"/>
              <a:buFont typeface="Arial" charset="0"/>
              <a:buChar char="•"/>
              <a:tabLst/>
              <a:defRPr/>
            </a:pPr>
            <a:r>
              <a:rPr lang="nb-NO" sz="9600" dirty="0" smtClean="0">
                <a:solidFill>
                  <a:srgbClr val="17BDB4"/>
                </a:solidFill>
                <a:latin typeface="Calibri" charset="0"/>
                <a:ea typeface="Calibri" charset="0"/>
                <a:cs typeface="Calibri" charset="0"/>
              </a:rPr>
              <a:t>CQL, eller Cassandra </a:t>
            </a:r>
            <a:r>
              <a:rPr lang="nb-NO" sz="9600" dirty="0" err="1" smtClean="0">
                <a:solidFill>
                  <a:srgbClr val="17BDB4"/>
                </a:solidFill>
                <a:latin typeface="Calibri" charset="0"/>
                <a:ea typeface="Calibri" charset="0"/>
                <a:cs typeface="Calibri" charset="0"/>
              </a:rPr>
              <a:t>query</a:t>
            </a:r>
            <a:r>
              <a:rPr lang="nb-NO" sz="9600" dirty="0" smtClean="0">
                <a:solidFill>
                  <a:srgbClr val="17BDB4"/>
                </a:solidFill>
                <a:latin typeface="Calibri" charset="0"/>
                <a:ea typeface="Calibri" charset="0"/>
                <a:cs typeface="Calibri" charset="0"/>
              </a:rPr>
              <a:t> </a:t>
            </a:r>
            <a:r>
              <a:rPr lang="nb-NO" sz="9600" dirty="0" err="1" smtClean="0">
                <a:solidFill>
                  <a:srgbClr val="17BDB4"/>
                </a:solidFill>
                <a:latin typeface="Calibri" charset="0"/>
                <a:ea typeface="Calibri" charset="0"/>
                <a:cs typeface="Calibri" charset="0"/>
              </a:rPr>
              <a:t>language</a:t>
            </a:r>
            <a:r>
              <a:rPr lang="nb-NO" sz="9600" dirty="0" smtClean="0">
                <a:solidFill>
                  <a:srgbClr val="17BDB4"/>
                </a:solidFill>
                <a:latin typeface="Calibri" charset="0"/>
                <a:ea typeface="Calibri" charset="0"/>
                <a:cs typeface="Calibri" charset="0"/>
              </a:rPr>
              <a:t> er veldig likt SQL</a:t>
            </a:r>
          </a:p>
          <a:p>
            <a:pPr marL="342900" marR="0" lvl="2" indent="-342900" algn="l" defTabSz="457200" eaLnBrk="1" fontAlgn="auto" latinLnBrk="0" hangingPunct="1">
              <a:lnSpc>
                <a:spcPct val="117999"/>
              </a:lnSpc>
              <a:spcBef>
                <a:spcPts val="0"/>
              </a:spcBef>
              <a:spcAft>
                <a:spcPts val="0"/>
              </a:spcAft>
              <a:buClrTx/>
              <a:buSzPct val="75000"/>
              <a:buFont typeface="Arial" charset="0"/>
              <a:buChar char="•"/>
              <a:tabLst/>
              <a:defRPr/>
            </a:pPr>
            <a:r>
              <a:rPr lang="nb-NO" sz="9600" baseline="0" dirty="0" smtClean="0">
                <a:solidFill>
                  <a:srgbClr val="17BDB4"/>
                </a:solidFill>
                <a:latin typeface="Calibri" charset="0"/>
                <a:ea typeface="Calibri" charset="0"/>
                <a:cs typeface="Calibri" charset="0"/>
              </a:rPr>
              <a:t>Eksempler på vanlige CRUD statements, eller </a:t>
            </a:r>
            <a:r>
              <a:rPr lang="nb-NO" sz="9600" baseline="0" dirty="0" err="1" smtClean="0">
                <a:solidFill>
                  <a:srgbClr val="17BDB4"/>
                </a:solidFill>
                <a:latin typeface="Calibri" charset="0"/>
                <a:ea typeface="Calibri" charset="0"/>
                <a:cs typeface="Calibri" charset="0"/>
              </a:rPr>
              <a:t>Create</a:t>
            </a:r>
            <a:r>
              <a:rPr lang="nb-NO" sz="9600" baseline="0" dirty="0" smtClean="0">
                <a:solidFill>
                  <a:srgbClr val="17BDB4"/>
                </a:solidFill>
                <a:latin typeface="Calibri" charset="0"/>
                <a:ea typeface="Calibri" charset="0"/>
                <a:cs typeface="Calibri" charset="0"/>
              </a:rPr>
              <a:t>, Read, Update, </a:t>
            </a:r>
            <a:r>
              <a:rPr lang="nb-NO" sz="9600" baseline="0" dirty="0" err="1" smtClean="0">
                <a:solidFill>
                  <a:srgbClr val="17BDB4"/>
                </a:solidFill>
                <a:latin typeface="Calibri" charset="0"/>
                <a:ea typeface="Calibri" charset="0"/>
                <a:cs typeface="Calibri" charset="0"/>
              </a:rPr>
              <a:t>Delete</a:t>
            </a:r>
            <a:r>
              <a:rPr lang="nb-NO" sz="9600" baseline="0" dirty="0" smtClean="0">
                <a:solidFill>
                  <a:srgbClr val="17BDB4"/>
                </a:solidFill>
                <a:latin typeface="Calibri" charset="0"/>
                <a:ea typeface="Calibri" charset="0"/>
                <a:cs typeface="Calibri" charset="0"/>
              </a:rPr>
              <a:t> er.</a:t>
            </a:r>
          </a:p>
          <a:p>
            <a:pPr marL="342900" marR="0" lvl="2" indent="-342900" algn="l" defTabSz="457200" eaLnBrk="1" fontAlgn="auto" latinLnBrk="0" hangingPunct="1">
              <a:lnSpc>
                <a:spcPct val="117999"/>
              </a:lnSpc>
              <a:spcBef>
                <a:spcPts val="0"/>
              </a:spcBef>
              <a:spcAft>
                <a:spcPts val="0"/>
              </a:spcAft>
              <a:buClrTx/>
              <a:buSzPct val="75000"/>
              <a:buFont typeface="Arial" charset="0"/>
              <a:buChar char="•"/>
              <a:tabLst/>
              <a:defRPr/>
            </a:pPr>
            <a:r>
              <a:rPr lang="nb-NO" sz="9600" baseline="0" dirty="0" smtClean="0">
                <a:solidFill>
                  <a:srgbClr val="17BDB4"/>
                </a:solidFill>
                <a:latin typeface="Calibri" charset="0"/>
                <a:ea typeface="Calibri" charset="0"/>
                <a:cs typeface="Calibri" charset="0"/>
              </a:rPr>
              <a:t>De er helt identiske med SQL.</a:t>
            </a:r>
          </a:p>
          <a:p>
            <a:pPr marL="342900" marR="0" lvl="2" indent="-342900" algn="l" defTabSz="457200" eaLnBrk="1" fontAlgn="auto" latinLnBrk="0" hangingPunct="1">
              <a:lnSpc>
                <a:spcPct val="117999"/>
              </a:lnSpc>
              <a:spcBef>
                <a:spcPts val="0"/>
              </a:spcBef>
              <a:spcAft>
                <a:spcPts val="0"/>
              </a:spcAft>
              <a:buClrTx/>
              <a:buSzPct val="75000"/>
              <a:buFont typeface="Arial" charset="0"/>
              <a:buChar char="•"/>
              <a:tabLst/>
              <a:defRPr/>
            </a:pPr>
            <a:r>
              <a:rPr lang="nb-NO" sz="9600" baseline="0" dirty="0" smtClean="0">
                <a:solidFill>
                  <a:srgbClr val="17BDB4"/>
                </a:solidFill>
                <a:latin typeface="Calibri" charset="0"/>
                <a:ea typeface="Calibri" charset="0"/>
                <a:cs typeface="Calibri" charset="0"/>
              </a:rPr>
              <a:t>Det er noen ting å tenke på </a:t>
            </a:r>
            <a:endParaRPr lang="nb-NO" baseline="0" dirty="0" smtClean="0"/>
          </a:p>
        </p:txBody>
      </p:sp>
    </p:spTree>
    <p:extLst>
      <p:ext uri="{BB962C8B-B14F-4D97-AF65-F5344CB8AC3E}">
        <p14:creationId xmlns:p14="http://schemas.microsoft.com/office/powerpoint/2010/main" val="9994735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Shape 121"/>
          <p:cNvSpPr>
            <a:spLocks noGrp="1" noRot="1" noChangeAspect="1"/>
          </p:cNvSpPr>
          <p:nvPr>
            <p:ph type="sldImg"/>
          </p:nvPr>
        </p:nvSpPr>
        <p:spPr>
          <a:xfrm>
            <a:off x="1143000" y="685800"/>
            <a:ext cx="4572000" cy="3429000"/>
          </a:xfrm>
          <a:prstGeom prst="rect">
            <a:avLst/>
          </a:prstGeom>
        </p:spPr>
        <p:txBody>
          <a:bodyPr/>
          <a:lstStyle/>
          <a:p>
            <a:endParaRPr/>
          </a:p>
        </p:txBody>
      </p:sp>
      <p:sp>
        <p:nvSpPr>
          <p:cNvPr id="122" name="Shape 122"/>
          <p:cNvSpPr>
            <a:spLocks noGrp="1"/>
          </p:cNvSpPr>
          <p:nvPr>
            <p:ph type="body" sz="quarter" idx="1"/>
          </p:nvPr>
        </p:nvSpPr>
        <p:spPr>
          <a:prstGeom prst="rect">
            <a:avLst/>
          </a:prstGeom>
        </p:spPr>
        <p:txBody>
          <a:bodyPr/>
          <a:lstStyle/>
          <a:p>
            <a:pPr marL="342900" marR="0" lvl="2" indent="-342900" defTabSz="457200" eaLnBrk="1" fontAlgn="auto" latinLnBrk="0" hangingPunct="1">
              <a:lnSpc>
                <a:spcPct val="117999"/>
              </a:lnSpc>
              <a:spcBef>
                <a:spcPts val="0"/>
              </a:spcBef>
              <a:spcAft>
                <a:spcPts val="0"/>
              </a:spcAft>
              <a:buClrTx/>
              <a:buSzPct val="75000"/>
              <a:buFont typeface="Arial" charset="0"/>
              <a:buNone/>
              <a:tabLst/>
              <a:defRPr/>
            </a:pPr>
            <a:r>
              <a:rPr lang="nb-NO" baseline="0" dirty="0" smtClean="0"/>
              <a:t>Det er noen begrensninger med </a:t>
            </a:r>
            <a:r>
              <a:rPr lang="nb-NO" baseline="0" dirty="0" err="1" smtClean="0"/>
              <a:t>wide</a:t>
            </a:r>
            <a:r>
              <a:rPr lang="nb-NO" baseline="0" dirty="0" smtClean="0"/>
              <a:t> </a:t>
            </a:r>
            <a:r>
              <a:rPr lang="nb-NO" baseline="0" dirty="0" err="1" smtClean="0"/>
              <a:t>column</a:t>
            </a:r>
            <a:r>
              <a:rPr lang="nb-NO" baseline="0" dirty="0" smtClean="0"/>
              <a:t> stores.</a:t>
            </a:r>
          </a:p>
          <a:p>
            <a:pPr marL="342900" marR="0" lvl="2" indent="-342900" defTabSz="457200" eaLnBrk="1" fontAlgn="auto" latinLnBrk="0" hangingPunct="1">
              <a:lnSpc>
                <a:spcPct val="117999"/>
              </a:lnSpc>
              <a:spcBef>
                <a:spcPts val="0"/>
              </a:spcBef>
              <a:spcAft>
                <a:spcPts val="0"/>
              </a:spcAft>
              <a:buClrTx/>
              <a:buSzPct val="75000"/>
              <a:buFont typeface="Arial" charset="0"/>
              <a:buNone/>
              <a:tabLst/>
              <a:defRPr/>
            </a:pPr>
            <a:endParaRPr lang="nb-NO" baseline="0" dirty="0" smtClean="0"/>
          </a:p>
          <a:p>
            <a:pPr marL="342900" marR="0" lvl="2" indent="-342900" defTabSz="457200" eaLnBrk="1" fontAlgn="auto" latinLnBrk="0" hangingPunct="1">
              <a:lnSpc>
                <a:spcPct val="117999"/>
              </a:lnSpc>
              <a:spcBef>
                <a:spcPts val="0"/>
              </a:spcBef>
              <a:spcAft>
                <a:spcPts val="0"/>
              </a:spcAft>
              <a:buClrTx/>
              <a:buSzPct val="75000"/>
              <a:buFont typeface="Arial" charset="0"/>
              <a:buNone/>
              <a:tabLst/>
              <a:defRPr/>
            </a:pPr>
            <a:r>
              <a:rPr lang="nb-NO" baseline="0" dirty="0" smtClean="0"/>
              <a:t>En av de aller viktigste som er verdt å nevne er at det i all hovedsak kun er mulig å hente ut verdier basert på nøkkelen.</a:t>
            </a:r>
          </a:p>
          <a:p>
            <a:pPr marL="342900" marR="0" lvl="2" indent="-342900" defTabSz="457200" eaLnBrk="1" fontAlgn="auto" latinLnBrk="0" hangingPunct="1">
              <a:lnSpc>
                <a:spcPct val="117999"/>
              </a:lnSpc>
              <a:spcBef>
                <a:spcPts val="0"/>
              </a:spcBef>
              <a:spcAft>
                <a:spcPts val="0"/>
              </a:spcAft>
              <a:buClrTx/>
              <a:buSzPct val="75000"/>
              <a:buFont typeface="Arial" charset="0"/>
              <a:buNone/>
              <a:tabLst/>
              <a:defRPr/>
            </a:pPr>
            <a:endParaRPr lang="nb-NO" baseline="0" dirty="0" smtClean="0"/>
          </a:p>
          <a:p>
            <a:pPr marL="342900" marR="0" lvl="2" indent="-342900" defTabSz="457200" eaLnBrk="1" fontAlgn="auto" latinLnBrk="0" hangingPunct="1">
              <a:lnSpc>
                <a:spcPct val="117999"/>
              </a:lnSpc>
              <a:spcBef>
                <a:spcPts val="0"/>
              </a:spcBef>
              <a:spcAft>
                <a:spcPts val="0"/>
              </a:spcAft>
              <a:buClrTx/>
              <a:buSzPct val="75000"/>
              <a:buFont typeface="Arial" charset="0"/>
              <a:buNone/>
              <a:tabLst/>
              <a:defRPr/>
            </a:pPr>
            <a:r>
              <a:rPr lang="nb-NO" baseline="0" dirty="0" smtClean="0"/>
              <a:t>Du kan for eksempel ikke spørre på hvilken som helst kolonne i en </a:t>
            </a:r>
            <a:r>
              <a:rPr lang="nb-NO" baseline="0" dirty="0" err="1" smtClean="0"/>
              <a:t>record</a:t>
            </a:r>
            <a:r>
              <a:rPr lang="nb-NO" baseline="0" dirty="0" smtClean="0"/>
              <a:t>/rad uten videre.</a:t>
            </a:r>
          </a:p>
          <a:p>
            <a:pPr marL="342900" marR="0" lvl="2" indent="-342900" defTabSz="457200" eaLnBrk="1" fontAlgn="auto" latinLnBrk="0" hangingPunct="1">
              <a:lnSpc>
                <a:spcPct val="117999"/>
              </a:lnSpc>
              <a:spcBef>
                <a:spcPts val="0"/>
              </a:spcBef>
              <a:spcAft>
                <a:spcPts val="0"/>
              </a:spcAft>
              <a:buClrTx/>
              <a:buSzPct val="75000"/>
              <a:buFont typeface="Arial" charset="0"/>
              <a:buNone/>
              <a:tabLst/>
              <a:defRPr/>
            </a:pPr>
            <a:endParaRPr lang="nb-NO" baseline="0" dirty="0" smtClean="0"/>
          </a:p>
          <a:p>
            <a:pPr marL="342900" marR="0" lvl="2" indent="-342900" defTabSz="457200" eaLnBrk="1" fontAlgn="auto" latinLnBrk="0" hangingPunct="1">
              <a:lnSpc>
                <a:spcPct val="117999"/>
              </a:lnSpc>
              <a:spcBef>
                <a:spcPts val="0"/>
              </a:spcBef>
              <a:spcAft>
                <a:spcPts val="0"/>
              </a:spcAft>
              <a:buClrTx/>
              <a:buSzPct val="75000"/>
              <a:buFont typeface="Arial" charset="0"/>
              <a:buNone/>
              <a:tabLst/>
              <a:defRPr/>
            </a:pPr>
            <a:r>
              <a:rPr lang="nb-NO" baseline="0" dirty="0" smtClean="0"/>
              <a:t>Ser vi på et utdrag av </a:t>
            </a:r>
            <a:r>
              <a:rPr lang="nb-NO" baseline="0" dirty="0" err="1" smtClean="0"/>
              <a:t>HashRingen</a:t>
            </a:r>
            <a:r>
              <a:rPr lang="nb-NO" baseline="0" dirty="0" smtClean="0"/>
              <a:t>, litt forenklet med lesbare verdier til venstre.</a:t>
            </a:r>
          </a:p>
          <a:p>
            <a:pPr marL="342900" marR="0" lvl="2" indent="-342900" defTabSz="457200" eaLnBrk="1" fontAlgn="auto" latinLnBrk="0" hangingPunct="1">
              <a:lnSpc>
                <a:spcPct val="117999"/>
              </a:lnSpc>
              <a:spcBef>
                <a:spcPts val="0"/>
              </a:spcBef>
              <a:spcAft>
                <a:spcPts val="0"/>
              </a:spcAft>
              <a:buClrTx/>
              <a:buSzPct val="75000"/>
              <a:buFont typeface="Arial" charset="0"/>
              <a:buNone/>
              <a:tabLst/>
              <a:defRPr/>
            </a:pPr>
            <a:r>
              <a:rPr lang="nb-NO" baseline="0" dirty="0" smtClean="0"/>
              <a:t>Tanken er at den fortsetter videre.</a:t>
            </a:r>
          </a:p>
          <a:p>
            <a:pPr marL="342900" marR="0" lvl="2" indent="-342900" defTabSz="457200" eaLnBrk="1" fontAlgn="auto" latinLnBrk="0" hangingPunct="1">
              <a:lnSpc>
                <a:spcPct val="117999"/>
              </a:lnSpc>
              <a:spcBef>
                <a:spcPts val="0"/>
              </a:spcBef>
              <a:spcAft>
                <a:spcPts val="0"/>
              </a:spcAft>
              <a:buClrTx/>
              <a:buSzPct val="75000"/>
              <a:buFont typeface="Arial" charset="0"/>
              <a:buNone/>
              <a:tabLst/>
              <a:defRPr/>
            </a:pPr>
            <a:r>
              <a:rPr lang="nb-NO" baseline="0" dirty="0" smtClean="0"/>
              <a:t>Det er kun mulig å søke i denne, og ikke i enkeltverdier, de er bare ”koblet til” </a:t>
            </a:r>
            <a:r>
              <a:rPr lang="nb-NO" baseline="0" dirty="0" err="1" smtClean="0"/>
              <a:t>id’en</a:t>
            </a:r>
            <a:r>
              <a:rPr lang="nb-NO" baseline="0" dirty="0" smtClean="0"/>
              <a:t> som er tallet i </a:t>
            </a:r>
            <a:r>
              <a:rPr lang="nb-NO" baseline="0" dirty="0" err="1" smtClean="0"/>
              <a:t>HashRingen</a:t>
            </a:r>
            <a:r>
              <a:rPr lang="nb-NO" baseline="0" dirty="0" smtClean="0"/>
              <a:t>.</a:t>
            </a:r>
          </a:p>
          <a:p>
            <a:pPr marL="342900" marR="0" lvl="2" indent="-342900" defTabSz="457200" eaLnBrk="1" fontAlgn="auto" latinLnBrk="0" hangingPunct="1">
              <a:lnSpc>
                <a:spcPct val="117999"/>
              </a:lnSpc>
              <a:spcBef>
                <a:spcPts val="0"/>
              </a:spcBef>
              <a:spcAft>
                <a:spcPts val="0"/>
              </a:spcAft>
              <a:buClrTx/>
              <a:buSzPct val="75000"/>
              <a:buFont typeface="Arial" charset="0"/>
              <a:buNone/>
              <a:tabLst/>
              <a:defRPr/>
            </a:pPr>
            <a:endParaRPr lang="nb-NO" baseline="0" dirty="0" smtClean="0"/>
          </a:p>
          <a:p>
            <a:pPr marL="342900" marR="0" lvl="2" indent="-342900" defTabSz="457200" eaLnBrk="1" fontAlgn="auto" latinLnBrk="0" hangingPunct="1">
              <a:lnSpc>
                <a:spcPct val="117999"/>
              </a:lnSpc>
              <a:spcBef>
                <a:spcPts val="0"/>
              </a:spcBef>
              <a:spcAft>
                <a:spcPts val="0"/>
              </a:spcAft>
              <a:buClrTx/>
              <a:buSzPct val="75000"/>
              <a:buFont typeface="Arial" charset="0"/>
              <a:buNone/>
              <a:tabLst/>
              <a:defRPr/>
            </a:pPr>
            <a:r>
              <a:rPr lang="nb-NO" baseline="0" dirty="0" smtClean="0"/>
              <a:t>Som en Key-</a:t>
            </a:r>
            <a:r>
              <a:rPr lang="nb-NO" baseline="0" dirty="0" err="1" smtClean="0"/>
              <a:t>value</a:t>
            </a:r>
            <a:r>
              <a:rPr lang="nb-NO" baseline="0" dirty="0" smtClean="0"/>
              <a:t> store eller et </a:t>
            </a:r>
            <a:r>
              <a:rPr lang="nb-NO" baseline="0" dirty="0" err="1" smtClean="0"/>
              <a:t>map</a:t>
            </a:r>
            <a:r>
              <a:rPr lang="nb-NO" baseline="0" dirty="0" smtClean="0"/>
              <a:t>: Nøkkelen er </a:t>
            </a:r>
            <a:r>
              <a:rPr lang="nb-NO" baseline="0" dirty="0" err="1" smtClean="0"/>
              <a:t>ID’en</a:t>
            </a:r>
            <a:r>
              <a:rPr lang="nb-NO" baseline="0" dirty="0" smtClean="0"/>
              <a:t> og Value er kolonnene </a:t>
            </a:r>
            <a:r>
              <a:rPr lang="nb-NO" baseline="0" dirty="0" smtClean="0">
                <a:sym typeface="Wingdings"/>
              </a:rPr>
              <a:t></a:t>
            </a:r>
            <a:endParaRPr lang="nb-NO" baseline="0" dirty="0" smtClean="0"/>
          </a:p>
          <a:p>
            <a:pPr marL="342900" marR="0" lvl="2" indent="-342900" defTabSz="457200" eaLnBrk="1" fontAlgn="auto" latinLnBrk="0" hangingPunct="1">
              <a:lnSpc>
                <a:spcPct val="117999"/>
              </a:lnSpc>
              <a:spcBef>
                <a:spcPts val="0"/>
              </a:spcBef>
              <a:spcAft>
                <a:spcPts val="0"/>
              </a:spcAft>
              <a:buClrTx/>
              <a:buSzPct val="75000"/>
              <a:buFont typeface="Arial" charset="0"/>
              <a:buNone/>
              <a:tabLst/>
              <a:defRPr/>
            </a:pPr>
            <a:endParaRPr lang="nb-NO" baseline="0" dirty="0" smtClean="0"/>
          </a:p>
          <a:p>
            <a:pPr marL="342900" marR="0" lvl="2" indent="-342900" defTabSz="457200" eaLnBrk="1" fontAlgn="auto" latinLnBrk="0" hangingPunct="1">
              <a:lnSpc>
                <a:spcPct val="117999"/>
              </a:lnSpc>
              <a:spcBef>
                <a:spcPts val="0"/>
              </a:spcBef>
              <a:spcAft>
                <a:spcPts val="0"/>
              </a:spcAft>
              <a:buClrTx/>
              <a:buSzPct val="75000"/>
              <a:buFont typeface="Arial" charset="0"/>
              <a:buNone/>
              <a:tabLst/>
              <a:defRPr/>
            </a:pPr>
            <a:r>
              <a:rPr lang="nb-NO" baseline="0" dirty="0" smtClean="0"/>
              <a:t>Det krever at du modellerer dataene dine på en helt annen måte enn i tradisjonelle relasjonsdatabaser</a:t>
            </a:r>
          </a:p>
          <a:p>
            <a:pPr marL="342900" marR="0" lvl="2" indent="-342900" defTabSz="457200" eaLnBrk="1" fontAlgn="auto" latinLnBrk="0" hangingPunct="1">
              <a:lnSpc>
                <a:spcPct val="117999"/>
              </a:lnSpc>
              <a:spcBef>
                <a:spcPts val="0"/>
              </a:spcBef>
              <a:spcAft>
                <a:spcPts val="0"/>
              </a:spcAft>
              <a:buClrTx/>
              <a:buSzPct val="75000"/>
              <a:buFont typeface="Arial" charset="0"/>
              <a:buNone/>
              <a:tabLst/>
              <a:defRPr/>
            </a:pPr>
            <a:endParaRPr lang="nb-NO" baseline="0" dirty="0" smtClean="0"/>
          </a:p>
          <a:p>
            <a:pPr marL="342900" marR="0" lvl="2" indent="-342900" defTabSz="457200" eaLnBrk="1" fontAlgn="auto" latinLnBrk="0" hangingPunct="1">
              <a:lnSpc>
                <a:spcPct val="117999"/>
              </a:lnSpc>
              <a:spcBef>
                <a:spcPts val="0"/>
              </a:spcBef>
              <a:spcAft>
                <a:spcPts val="0"/>
              </a:spcAft>
              <a:buClrTx/>
              <a:buSzPct val="75000"/>
              <a:buFont typeface="Arial" charset="0"/>
              <a:buNone/>
              <a:tabLst/>
              <a:defRPr/>
            </a:pPr>
            <a:r>
              <a:rPr lang="nb-NO" baseline="0" dirty="0" smtClean="0"/>
              <a:t>....</a:t>
            </a:r>
            <a:endParaRPr lang="nb-NO" baseline="0" dirty="0" smtClean="0"/>
          </a:p>
        </p:txBody>
      </p:sp>
    </p:spTree>
    <p:extLst>
      <p:ext uri="{BB962C8B-B14F-4D97-AF65-F5344CB8AC3E}">
        <p14:creationId xmlns:p14="http://schemas.microsoft.com/office/powerpoint/2010/main" val="14197214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Shape 121"/>
          <p:cNvSpPr>
            <a:spLocks noGrp="1" noRot="1" noChangeAspect="1"/>
          </p:cNvSpPr>
          <p:nvPr>
            <p:ph type="sldImg"/>
          </p:nvPr>
        </p:nvSpPr>
        <p:spPr>
          <a:xfrm>
            <a:off x="1143000" y="685800"/>
            <a:ext cx="4572000" cy="3429000"/>
          </a:xfrm>
          <a:prstGeom prst="rect">
            <a:avLst/>
          </a:prstGeom>
        </p:spPr>
        <p:txBody>
          <a:bodyPr/>
          <a:lstStyle/>
          <a:p>
            <a:endParaRPr/>
          </a:p>
        </p:txBody>
      </p:sp>
      <p:sp>
        <p:nvSpPr>
          <p:cNvPr id="122" name="Shape 122"/>
          <p:cNvSpPr>
            <a:spLocks noGrp="1"/>
          </p:cNvSpPr>
          <p:nvPr>
            <p:ph type="body" sz="quarter" idx="1"/>
          </p:nvPr>
        </p:nvSpPr>
        <p:spPr>
          <a:prstGeom prst="rect">
            <a:avLst/>
          </a:prstGeom>
        </p:spPr>
        <p:txBody>
          <a:bodyPr/>
          <a:lstStyle/>
          <a:p>
            <a:pPr marL="342900" lvl="2" indent="-342900">
              <a:buSzPct val="75000"/>
              <a:buFont typeface="Arial" charset="0"/>
              <a:buChar char="•"/>
            </a:pPr>
            <a:r>
              <a:rPr lang="nb-NO" baseline="0" dirty="0" err="1" smtClean="0"/>
              <a:t>Denormalisere</a:t>
            </a:r>
            <a:r>
              <a:rPr lang="nb-NO" baseline="0" dirty="0" smtClean="0"/>
              <a:t> dataene dine</a:t>
            </a:r>
          </a:p>
          <a:p>
            <a:pPr marL="342900" lvl="2" indent="-342900">
              <a:buSzPct val="75000"/>
              <a:buFont typeface="Arial" charset="0"/>
              <a:buChar char="•"/>
            </a:pPr>
            <a:r>
              <a:rPr lang="nb-NO" baseline="0" dirty="0" smtClean="0"/>
              <a:t>Bryter med hva man lærer for relasjonsdatabaser og hva jeg lærte på skolen.</a:t>
            </a:r>
          </a:p>
          <a:p>
            <a:pPr marL="342900" lvl="2" indent="-342900">
              <a:buSzPct val="75000"/>
              <a:buFont typeface="Arial" charset="0"/>
              <a:buChar char="•"/>
            </a:pPr>
            <a:r>
              <a:rPr lang="nb-NO" baseline="0" dirty="0" smtClean="0"/>
              <a:t>Dupliserer data slik at de er lagret for rask lesing.</a:t>
            </a:r>
          </a:p>
          <a:p>
            <a:pPr marL="342900" lvl="2" indent="-342900">
              <a:buSzPct val="75000"/>
              <a:buFont typeface="Arial" charset="0"/>
              <a:buChar char="•"/>
            </a:pPr>
            <a:r>
              <a:rPr lang="nb-NO" baseline="0" dirty="0" smtClean="0"/>
              <a:t>Opp til applikasjonen og den som skriver dataene å holde de i synk.</a:t>
            </a:r>
          </a:p>
          <a:p>
            <a:pPr marL="342900" lvl="2" indent="-342900">
              <a:buSzPct val="75000"/>
              <a:buFont typeface="Arial" charset="0"/>
              <a:buChar char="•"/>
            </a:pPr>
            <a:endParaRPr lang="nb-NO" baseline="0" dirty="0" smtClean="0"/>
          </a:p>
          <a:p>
            <a:pPr marL="0" lvl="2" indent="0">
              <a:buSzPct val="75000"/>
              <a:buFont typeface="Arial" charset="0"/>
              <a:buNone/>
            </a:pPr>
            <a:r>
              <a:rPr lang="nb-NO" baseline="0" dirty="0" smtClean="0"/>
              <a:t>Ser vi på </a:t>
            </a:r>
            <a:r>
              <a:rPr lang="nb-NO" baseline="0" dirty="0" err="1" smtClean="0"/>
              <a:t>eksemplemene</a:t>
            </a:r>
            <a:r>
              <a:rPr lang="nb-NO" baseline="0" dirty="0" smtClean="0"/>
              <a:t> over er det ”vanlige” </a:t>
            </a:r>
            <a:r>
              <a:rPr lang="nb-NO" baseline="0" dirty="0" err="1" smtClean="0"/>
              <a:t>user_by_id</a:t>
            </a:r>
            <a:r>
              <a:rPr lang="nb-NO" baseline="0" dirty="0" smtClean="0"/>
              <a:t>.</a:t>
            </a:r>
          </a:p>
          <a:p>
            <a:pPr marL="0" lvl="2" indent="0">
              <a:buSzPct val="75000"/>
              <a:buFont typeface="Arial" charset="0"/>
              <a:buNone/>
            </a:pPr>
            <a:endParaRPr lang="nb-NO" baseline="0" dirty="0" smtClean="0"/>
          </a:p>
          <a:p>
            <a:pPr marL="0" lvl="2" indent="0">
              <a:buSzPct val="75000"/>
              <a:buFont typeface="Arial" charset="0"/>
              <a:buNone/>
            </a:pPr>
            <a:r>
              <a:rPr lang="nb-NO" baseline="0" dirty="0" smtClean="0"/>
              <a:t>Brukertabell med id, fornavn og etternavn, hvor id er nøkkelen. I en slik tabell er det kun </a:t>
            </a:r>
            <a:r>
              <a:rPr lang="nb-NO" baseline="0" dirty="0" err="1" smtClean="0"/>
              <a:t>id’en</a:t>
            </a:r>
            <a:r>
              <a:rPr lang="nb-NO" baseline="0" dirty="0" smtClean="0"/>
              <a:t> man kan spørre på, og spørringer som SELECT .. WHERE </a:t>
            </a:r>
            <a:r>
              <a:rPr lang="nb-NO" baseline="0" dirty="0" err="1" smtClean="0"/>
              <a:t>firstname</a:t>
            </a:r>
            <a:r>
              <a:rPr lang="nb-NO" baseline="0" dirty="0" smtClean="0"/>
              <a:t> LIKE ...; vil ikke være mulig</a:t>
            </a:r>
          </a:p>
          <a:p>
            <a:pPr marL="0" lvl="2" indent="0">
              <a:buSzPct val="75000"/>
              <a:buFont typeface="Arial" charset="0"/>
              <a:buNone/>
            </a:pPr>
            <a:endParaRPr lang="nb-NO" baseline="0" dirty="0" smtClean="0"/>
          </a:p>
          <a:p>
            <a:pPr marL="0" lvl="2" indent="0">
              <a:buSzPct val="75000"/>
              <a:buFont typeface="Arial" charset="0"/>
              <a:buNone/>
            </a:pPr>
            <a:r>
              <a:rPr lang="nb-NO" baseline="0" dirty="0" smtClean="0"/>
              <a:t>Andre eksemplet, </a:t>
            </a:r>
            <a:r>
              <a:rPr lang="nb-NO" baseline="0" dirty="0" err="1" smtClean="0"/>
              <a:t>user_by_lastname</a:t>
            </a:r>
            <a:r>
              <a:rPr lang="nb-NO" baseline="0" dirty="0" smtClean="0"/>
              <a:t>, er </a:t>
            </a:r>
            <a:r>
              <a:rPr lang="nb-NO" baseline="0" dirty="0" err="1" smtClean="0"/>
              <a:t>brukerene</a:t>
            </a:r>
            <a:r>
              <a:rPr lang="nb-NO" baseline="0" dirty="0" smtClean="0"/>
              <a:t> indeksert etter etternavn, og deretter gruppert på fornavn. Det betyr at man må vite etternavnet til personen(e) man ønsker. Vet man kun etternavnet vil man få tilbake alle personene med dette etternavnet. Vet man også fornavnet vil man få tilbake den personene som har etternavnet og fornavnet. I en slik tabell må kombinasjonene av etternavn, fornavn være unik. Samme som gjelder for PRIMARY KEY i en relasjonsdatabase.</a:t>
            </a:r>
          </a:p>
        </p:txBody>
      </p:sp>
    </p:spTree>
    <p:extLst>
      <p:ext uri="{BB962C8B-B14F-4D97-AF65-F5344CB8AC3E}">
        <p14:creationId xmlns:p14="http://schemas.microsoft.com/office/powerpoint/2010/main" val="14357856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Shape 121"/>
          <p:cNvSpPr>
            <a:spLocks noGrp="1" noRot="1" noChangeAspect="1"/>
          </p:cNvSpPr>
          <p:nvPr>
            <p:ph type="sldImg"/>
          </p:nvPr>
        </p:nvSpPr>
        <p:spPr>
          <a:xfrm>
            <a:off x="1143000" y="685800"/>
            <a:ext cx="4572000" cy="3429000"/>
          </a:xfrm>
          <a:prstGeom prst="rect">
            <a:avLst/>
          </a:prstGeom>
        </p:spPr>
        <p:txBody>
          <a:bodyPr/>
          <a:lstStyle/>
          <a:p>
            <a:endParaRPr/>
          </a:p>
        </p:txBody>
      </p:sp>
      <p:sp>
        <p:nvSpPr>
          <p:cNvPr id="122" name="Shape 122"/>
          <p:cNvSpPr>
            <a:spLocks noGrp="1"/>
          </p:cNvSpPr>
          <p:nvPr>
            <p:ph type="body" sz="quarter" idx="1"/>
          </p:nvPr>
        </p:nvSpPr>
        <p:spPr>
          <a:prstGeom prst="rect">
            <a:avLst/>
          </a:prstGeom>
        </p:spPr>
        <p:txBody>
          <a:bodyPr/>
          <a:lstStyle/>
          <a:p>
            <a:pPr marL="342900" lvl="2" indent="-342900">
              <a:buSzPct val="75000"/>
              <a:buFont typeface="Arial" charset="0"/>
              <a:buChar char="•"/>
            </a:pPr>
            <a:endParaRPr lang="nb-NO" baseline="0" dirty="0" smtClean="0"/>
          </a:p>
        </p:txBody>
      </p:sp>
    </p:spTree>
    <p:extLst>
      <p:ext uri="{BB962C8B-B14F-4D97-AF65-F5344CB8AC3E}">
        <p14:creationId xmlns:p14="http://schemas.microsoft.com/office/powerpoint/2010/main" val="73680621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Shape 121"/>
          <p:cNvSpPr>
            <a:spLocks noGrp="1" noRot="1" noChangeAspect="1"/>
          </p:cNvSpPr>
          <p:nvPr>
            <p:ph type="sldImg"/>
          </p:nvPr>
        </p:nvSpPr>
        <p:spPr>
          <a:xfrm>
            <a:off x="1143000" y="685800"/>
            <a:ext cx="4572000" cy="3429000"/>
          </a:xfrm>
          <a:prstGeom prst="rect">
            <a:avLst/>
          </a:prstGeom>
        </p:spPr>
        <p:txBody>
          <a:bodyPr/>
          <a:lstStyle/>
          <a:p>
            <a:endParaRPr/>
          </a:p>
        </p:txBody>
      </p:sp>
      <p:sp>
        <p:nvSpPr>
          <p:cNvPr id="122" name="Shape 122"/>
          <p:cNvSpPr>
            <a:spLocks noGrp="1"/>
          </p:cNvSpPr>
          <p:nvPr>
            <p:ph type="body" sz="quarter" idx="1"/>
          </p:nvPr>
        </p:nvSpPr>
        <p:spPr>
          <a:prstGeom prst="rect">
            <a:avLst/>
          </a:prstGeom>
        </p:spPr>
        <p:txBody>
          <a:bodyPr/>
          <a:lstStyle/>
          <a:p>
            <a:pPr marL="342900" lvl="2" indent="-342900">
              <a:buSzPct val="75000"/>
              <a:buFont typeface="Arial" charset="0"/>
              <a:buChar char="•"/>
            </a:pPr>
            <a:r>
              <a:rPr lang="nb-NO" baseline="0" dirty="0" err="1" smtClean="0"/>
              <a:t>Denormalisere</a:t>
            </a:r>
            <a:r>
              <a:rPr lang="nb-NO" baseline="0" dirty="0" smtClean="0"/>
              <a:t> dataene dine</a:t>
            </a:r>
          </a:p>
          <a:p>
            <a:pPr marL="342900" lvl="2" indent="-342900">
              <a:buSzPct val="75000"/>
              <a:buFont typeface="Arial" charset="0"/>
              <a:buChar char="•"/>
            </a:pPr>
            <a:r>
              <a:rPr lang="nb-NO" baseline="0" dirty="0" smtClean="0"/>
              <a:t>Bryter med hva man lærer for relasjonsdatabaser og hva jeg lærte på skolen.</a:t>
            </a:r>
          </a:p>
          <a:p>
            <a:pPr marL="342900" lvl="2" indent="-342900">
              <a:buSzPct val="75000"/>
              <a:buFont typeface="Arial" charset="0"/>
              <a:buChar char="•"/>
            </a:pPr>
            <a:r>
              <a:rPr lang="nb-NO" baseline="0" dirty="0" smtClean="0"/>
              <a:t>Dupliserer data slik at de er lagret for rask lesing.</a:t>
            </a:r>
          </a:p>
          <a:p>
            <a:pPr marL="342900" lvl="2" indent="-342900">
              <a:buSzPct val="75000"/>
              <a:buFont typeface="Arial" charset="0"/>
              <a:buChar char="•"/>
            </a:pPr>
            <a:r>
              <a:rPr lang="nb-NO" baseline="0" dirty="0" smtClean="0"/>
              <a:t>Opp til applikasjonen og den som skriver dataene å holde de i synk.</a:t>
            </a:r>
          </a:p>
          <a:p>
            <a:pPr marL="342900" lvl="2" indent="-342900">
              <a:buSzPct val="75000"/>
              <a:buFont typeface="Arial" charset="0"/>
              <a:buChar char="•"/>
            </a:pPr>
            <a:endParaRPr lang="nb-NO" baseline="0" dirty="0" smtClean="0"/>
          </a:p>
          <a:p>
            <a:pPr marL="0" lvl="2" indent="0">
              <a:buSzPct val="75000"/>
              <a:buFont typeface="Arial" charset="0"/>
              <a:buNone/>
            </a:pPr>
            <a:r>
              <a:rPr lang="nb-NO" baseline="0" dirty="0" smtClean="0"/>
              <a:t>Ser vi på </a:t>
            </a:r>
            <a:r>
              <a:rPr lang="nb-NO" baseline="0" dirty="0" err="1" smtClean="0"/>
              <a:t>eksemplemene</a:t>
            </a:r>
            <a:r>
              <a:rPr lang="nb-NO" baseline="0" dirty="0" smtClean="0"/>
              <a:t> over er det ”vanlige” </a:t>
            </a:r>
            <a:r>
              <a:rPr lang="nb-NO" baseline="0" dirty="0" err="1" smtClean="0"/>
              <a:t>user_by_id</a:t>
            </a:r>
            <a:r>
              <a:rPr lang="nb-NO" baseline="0" dirty="0" smtClean="0"/>
              <a:t>.</a:t>
            </a:r>
          </a:p>
          <a:p>
            <a:pPr marL="0" lvl="2" indent="0">
              <a:buSzPct val="75000"/>
              <a:buFont typeface="Arial" charset="0"/>
              <a:buNone/>
            </a:pPr>
            <a:endParaRPr lang="nb-NO" baseline="0" dirty="0" smtClean="0"/>
          </a:p>
          <a:p>
            <a:pPr marL="0" lvl="2" indent="0">
              <a:buSzPct val="75000"/>
              <a:buFont typeface="Arial" charset="0"/>
              <a:buNone/>
            </a:pPr>
            <a:r>
              <a:rPr lang="nb-NO" baseline="0" dirty="0" smtClean="0"/>
              <a:t>Brukertabell med id, fornavn og etternavn, hvor id er nøkkelen. I en slik tabell er det kun </a:t>
            </a:r>
            <a:r>
              <a:rPr lang="nb-NO" baseline="0" dirty="0" err="1" smtClean="0"/>
              <a:t>id’en</a:t>
            </a:r>
            <a:r>
              <a:rPr lang="nb-NO" baseline="0" dirty="0" smtClean="0"/>
              <a:t> man kan spørre på, og spørringer som SELECT .. WHERE </a:t>
            </a:r>
            <a:r>
              <a:rPr lang="nb-NO" baseline="0" dirty="0" err="1" smtClean="0"/>
              <a:t>firstname</a:t>
            </a:r>
            <a:r>
              <a:rPr lang="nb-NO" baseline="0" dirty="0" smtClean="0"/>
              <a:t> LIKE ...; vil ikke være mulig</a:t>
            </a:r>
          </a:p>
          <a:p>
            <a:pPr marL="0" lvl="2" indent="0">
              <a:buSzPct val="75000"/>
              <a:buFont typeface="Arial" charset="0"/>
              <a:buNone/>
            </a:pPr>
            <a:endParaRPr lang="nb-NO" baseline="0" dirty="0" smtClean="0"/>
          </a:p>
          <a:p>
            <a:pPr marL="0" lvl="2" indent="0">
              <a:buSzPct val="75000"/>
              <a:buFont typeface="Arial" charset="0"/>
              <a:buNone/>
            </a:pPr>
            <a:r>
              <a:rPr lang="nb-NO" baseline="0" dirty="0" smtClean="0"/>
              <a:t>Andre eksemplet, </a:t>
            </a:r>
            <a:r>
              <a:rPr lang="nb-NO" baseline="0" dirty="0" err="1" smtClean="0"/>
              <a:t>user_by_lastname</a:t>
            </a:r>
            <a:r>
              <a:rPr lang="nb-NO" baseline="0" dirty="0" smtClean="0"/>
              <a:t>, er </a:t>
            </a:r>
            <a:r>
              <a:rPr lang="nb-NO" baseline="0" dirty="0" err="1" smtClean="0"/>
              <a:t>brukerene</a:t>
            </a:r>
            <a:r>
              <a:rPr lang="nb-NO" baseline="0" dirty="0" smtClean="0"/>
              <a:t> indeksert etter etternavn, og deretter gruppert på fornavn. Det betyr at man må vite etternavnet til personen(e) man ønsker. Vet man kun etternavnet vil man få tilbake alle personene med dette etternavnet. Vet man også fornavnet vil man få tilbake den personene som har etternavnet og fornavnet. I en slik tabell må kombinasjonene av etternavn, fornavn være unik. Samme som gjelder for PRIMARY KEY i en relasjonsdatabase.</a:t>
            </a:r>
          </a:p>
        </p:txBody>
      </p:sp>
    </p:spTree>
    <p:extLst>
      <p:ext uri="{BB962C8B-B14F-4D97-AF65-F5344CB8AC3E}">
        <p14:creationId xmlns:p14="http://schemas.microsoft.com/office/powerpoint/2010/main" val="10512324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Shape 121"/>
          <p:cNvSpPr>
            <a:spLocks noGrp="1" noRot="1" noChangeAspect="1"/>
          </p:cNvSpPr>
          <p:nvPr>
            <p:ph type="sldImg"/>
          </p:nvPr>
        </p:nvSpPr>
        <p:spPr>
          <a:xfrm>
            <a:off x="1143000" y="685800"/>
            <a:ext cx="4572000" cy="3429000"/>
          </a:xfrm>
          <a:prstGeom prst="rect">
            <a:avLst/>
          </a:prstGeom>
        </p:spPr>
        <p:txBody>
          <a:bodyPr/>
          <a:lstStyle/>
          <a:p>
            <a:endParaRPr/>
          </a:p>
        </p:txBody>
      </p:sp>
      <p:sp>
        <p:nvSpPr>
          <p:cNvPr id="122" name="Shape 122"/>
          <p:cNvSpPr>
            <a:spLocks noGrp="1"/>
          </p:cNvSpPr>
          <p:nvPr>
            <p:ph type="body" sz="quarter" idx="1"/>
          </p:nvPr>
        </p:nvSpPr>
        <p:spPr>
          <a:prstGeom prst="rect">
            <a:avLst/>
          </a:prstGeom>
        </p:spPr>
        <p:txBody>
          <a:bodyPr/>
          <a:lstStyle/>
          <a:p>
            <a:pPr marL="342900" lvl="2" indent="-342900">
              <a:buSzPct val="75000"/>
              <a:buFont typeface="Arial" charset="0"/>
              <a:buChar char="•"/>
            </a:pPr>
            <a:r>
              <a:rPr lang="nb-NO" baseline="0" dirty="0" smtClean="0"/>
              <a:t>Bryter med hva dere lærer om relasjonsdatabaser</a:t>
            </a:r>
          </a:p>
          <a:p>
            <a:pPr marL="342900" lvl="2" indent="-342900">
              <a:buSzPct val="75000"/>
              <a:buFont typeface="Arial" charset="0"/>
              <a:buChar char="•"/>
            </a:pPr>
            <a:r>
              <a:rPr lang="nb-NO" baseline="0" dirty="0" err="1" smtClean="0"/>
              <a:t>User_by_id</a:t>
            </a:r>
            <a:r>
              <a:rPr lang="nb-NO" baseline="0" dirty="0" smtClean="0"/>
              <a:t>, </a:t>
            </a:r>
            <a:r>
              <a:rPr lang="nb-NO" baseline="0" dirty="0" err="1" smtClean="0"/>
              <a:t>user_by_lastname</a:t>
            </a:r>
            <a:r>
              <a:rPr lang="nb-NO" baseline="0" dirty="0" smtClean="0"/>
              <a:t>, etc.</a:t>
            </a:r>
          </a:p>
          <a:p>
            <a:pPr marL="342900" lvl="2" indent="-342900">
              <a:buSzPct val="75000"/>
              <a:buFont typeface="Arial" charset="0"/>
              <a:buChar char="•"/>
            </a:pPr>
            <a:r>
              <a:rPr lang="nb-NO" baseline="0" dirty="0" err="1" smtClean="0"/>
              <a:t>Wide</a:t>
            </a:r>
            <a:r>
              <a:rPr lang="nb-NO" baseline="0" dirty="0" smtClean="0"/>
              <a:t> </a:t>
            </a:r>
            <a:r>
              <a:rPr lang="nb-NO" baseline="0" dirty="0" err="1" smtClean="0"/>
              <a:t>Column</a:t>
            </a:r>
            <a:r>
              <a:rPr lang="nb-NO" baseline="0" dirty="0" smtClean="0"/>
              <a:t> Stores er laget med tanke på at disk er billig</a:t>
            </a:r>
          </a:p>
          <a:p>
            <a:pPr marL="342900" lvl="2" indent="-342900">
              <a:buSzPct val="75000"/>
              <a:buFont typeface="Arial" charset="0"/>
              <a:buChar char="•"/>
            </a:pPr>
            <a:r>
              <a:rPr lang="nb-NO" baseline="0" dirty="0" smtClean="0"/>
              <a:t>Dupliser verdiene for å oppnå bedre ytelse på leseoperasoner</a:t>
            </a:r>
          </a:p>
          <a:p>
            <a:pPr marL="342900" lvl="2" indent="-342900">
              <a:buSzPct val="75000"/>
              <a:buFont typeface="Arial" charset="0"/>
              <a:buChar char="•"/>
            </a:pPr>
            <a:r>
              <a:rPr lang="nb-NO" baseline="0" dirty="0" smtClean="0"/>
              <a:t>Databasene er optimalisert for lesing, ikke skriving.</a:t>
            </a:r>
          </a:p>
          <a:p>
            <a:pPr marL="342900" lvl="2" indent="-342900">
              <a:buSzPct val="75000"/>
              <a:buFont typeface="Arial" charset="0"/>
              <a:buChar char="•"/>
            </a:pPr>
            <a:r>
              <a:rPr lang="nb-NO" baseline="0" dirty="0" smtClean="0"/>
              <a:t>Brukes ofte for ekstremt store datavolum</a:t>
            </a:r>
          </a:p>
          <a:p>
            <a:pPr marL="342900" lvl="2" indent="-342900">
              <a:buSzPct val="75000"/>
              <a:buFont typeface="Arial" charset="0"/>
              <a:buChar char="•"/>
            </a:pPr>
            <a:r>
              <a:rPr lang="nb-NO" baseline="0" dirty="0" smtClean="0"/>
              <a:t>Tilgjengelighet &gt; Å alltid kunne være </a:t>
            </a:r>
            <a:r>
              <a:rPr lang="nb-NO" baseline="0" dirty="0" err="1" smtClean="0"/>
              <a:t>tilgjenglig</a:t>
            </a:r>
            <a:r>
              <a:rPr lang="nb-NO" baseline="0" dirty="0" smtClean="0"/>
              <a:t>, uansett.</a:t>
            </a:r>
          </a:p>
          <a:p>
            <a:pPr marL="342900" lvl="2" indent="-342900">
              <a:buSzPct val="75000"/>
              <a:buFont typeface="Arial" charset="0"/>
              <a:buChar char="•"/>
            </a:pPr>
            <a:r>
              <a:rPr lang="nb-NO" baseline="0" dirty="0" smtClean="0"/>
              <a:t>Behov for høy </a:t>
            </a:r>
            <a:r>
              <a:rPr lang="nb-NO" baseline="0" dirty="0" err="1" smtClean="0"/>
              <a:t>throughput</a:t>
            </a:r>
            <a:r>
              <a:rPr lang="nb-NO" baseline="0" dirty="0" smtClean="0"/>
              <a:t> &gt; Mye data som skrives eller leses</a:t>
            </a:r>
          </a:p>
        </p:txBody>
      </p:sp>
    </p:spTree>
    <p:extLst>
      <p:ext uri="{BB962C8B-B14F-4D97-AF65-F5344CB8AC3E}">
        <p14:creationId xmlns:p14="http://schemas.microsoft.com/office/powerpoint/2010/main" val="4112406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Shape 121"/>
          <p:cNvSpPr>
            <a:spLocks noGrp="1" noRot="1" noChangeAspect="1"/>
          </p:cNvSpPr>
          <p:nvPr>
            <p:ph type="sldImg"/>
          </p:nvPr>
        </p:nvSpPr>
        <p:spPr>
          <a:xfrm>
            <a:off x="1143000" y="685800"/>
            <a:ext cx="4572000" cy="3429000"/>
          </a:xfrm>
          <a:prstGeom prst="rect">
            <a:avLst/>
          </a:prstGeom>
        </p:spPr>
        <p:txBody>
          <a:bodyPr/>
          <a:lstStyle/>
          <a:p>
            <a:endParaRPr/>
          </a:p>
        </p:txBody>
      </p:sp>
      <p:sp>
        <p:nvSpPr>
          <p:cNvPr id="122" name="Shape 122"/>
          <p:cNvSpPr>
            <a:spLocks noGrp="1"/>
          </p:cNvSpPr>
          <p:nvPr>
            <p:ph type="body" sz="quarter" idx="1"/>
          </p:nvPr>
        </p:nvSpPr>
        <p:spPr>
          <a:prstGeom prst="rect">
            <a:avLst/>
          </a:prstGeom>
        </p:spPr>
        <p:txBody>
          <a:bodyPr/>
          <a:lstStyle/>
          <a:p>
            <a:pPr marL="342900" lvl="2" indent="-342900">
              <a:buSzPct val="75000"/>
              <a:buFont typeface="Arial" charset="0"/>
              <a:buChar char="•"/>
            </a:pPr>
            <a:r>
              <a:rPr lang="nb-NO" baseline="0" dirty="0" smtClean="0"/>
              <a:t>Men hvem bruker dette?</a:t>
            </a:r>
          </a:p>
          <a:p>
            <a:pPr marL="342900" lvl="2" indent="-342900">
              <a:buSzPct val="75000"/>
              <a:buFont typeface="Arial" charset="0"/>
              <a:buChar char="•"/>
            </a:pPr>
            <a:r>
              <a:rPr lang="nb-NO" baseline="0" dirty="0" smtClean="0"/>
              <a:t>Har man bruk for det egentlig?</a:t>
            </a:r>
          </a:p>
          <a:p>
            <a:pPr marL="342900" lvl="2" indent="-342900">
              <a:buSzPct val="75000"/>
              <a:buFont typeface="Arial" charset="0"/>
              <a:buChar char="•"/>
            </a:pPr>
            <a:r>
              <a:rPr lang="nb-NO" baseline="0" dirty="0" smtClean="0"/>
              <a:t>Hvilken skala brukes det i?</a:t>
            </a:r>
          </a:p>
        </p:txBody>
      </p:sp>
    </p:spTree>
    <p:extLst>
      <p:ext uri="{BB962C8B-B14F-4D97-AF65-F5344CB8AC3E}">
        <p14:creationId xmlns:p14="http://schemas.microsoft.com/office/powerpoint/2010/main" val="199723132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Shape 121"/>
          <p:cNvSpPr>
            <a:spLocks noGrp="1" noRot="1" noChangeAspect="1"/>
          </p:cNvSpPr>
          <p:nvPr>
            <p:ph type="sldImg"/>
          </p:nvPr>
        </p:nvSpPr>
        <p:spPr>
          <a:xfrm>
            <a:off x="1143000" y="685800"/>
            <a:ext cx="4572000" cy="3429000"/>
          </a:xfrm>
          <a:prstGeom prst="rect">
            <a:avLst/>
          </a:prstGeom>
        </p:spPr>
        <p:txBody>
          <a:bodyPr/>
          <a:lstStyle/>
          <a:p>
            <a:endParaRPr/>
          </a:p>
        </p:txBody>
      </p:sp>
      <p:sp>
        <p:nvSpPr>
          <p:cNvPr id="122" name="Shape 122"/>
          <p:cNvSpPr>
            <a:spLocks noGrp="1"/>
          </p:cNvSpPr>
          <p:nvPr>
            <p:ph type="body" sz="quarter" idx="1"/>
          </p:nvPr>
        </p:nvSpPr>
        <p:spPr>
          <a:prstGeom prst="rect">
            <a:avLst/>
          </a:prstGeom>
        </p:spPr>
        <p:txBody>
          <a:bodyPr/>
          <a:lstStyle/>
          <a:p>
            <a:pPr marL="342900" lvl="2" indent="-342900">
              <a:buSzPct val="75000"/>
              <a:buFont typeface="Arial" charset="0"/>
              <a:buChar char="•"/>
            </a:pPr>
            <a:r>
              <a:rPr lang="nb-NO" baseline="0" dirty="0" smtClean="0"/>
              <a:t>”One million </a:t>
            </a:r>
            <a:r>
              <a:rPr lang="nb-NO" baseline="0" dirty="0" err="1" smtClean="0"/>
              <a:t>writes</a:t>
            </a:r>
            <a:r>
              <a:rPr lang="nb-NO" baseline="0" dirty="0" smtClean="0"/>
              <a:t> per </a:t>
            </a:r>
            <a:r>
              <a:rPr lang="nb-NO" baseline="0" dirty="0" err="1" smtClean="0"/>
              <a:t>second</a:t>
            </a:r>
            <a:r>
              <a:rPr lang="nb-NO" baseline="0" dirty="0" smtClean="0"/>
              <a:t>”</a:t>
            </a:r>
          </a:p>
          <a:p>
            <a:pPr marL="342900" lvl="2" indent="-342900">
              <a:buSzPct val="75000"/>
              <a:buFont typeface="Arial" charset="0"/>
              <a:buChar char="•"/>
            </a:pPr>
            <a:r>
              <a:rPr lang="nb-NO" baseline="0" dirty="0" smtClean="0"/>
              <a:t>Første </a:t>
            </a:r>
            <a:r>
              <a:rPr lang="nb-NO" baseline="0" dirty="0" err="1" smtClean="0"/>
              <a:t>Benchmarken</a:t>
            </a:r>
            <a:r>
              <a:rPr lang="nb-NO" baseline="0" dirty="0" smtClean="0"/>
              <a:t> gjort med 1 million </a:t>
            </a:r>
            <a:r>
              <a:rPr lang="nb-NO" baseline="0" dirty="0" err="1" smtClean="0"/>
              <a:t>writes</a:t>
            </a:r>
            <a:r>
              <a:rPr lang="nb-NO" baseline="0" dirty="0" smtClean="0"/>
              <a:t> var </a:t>
            </a:r>
            <a:r>
              <a:rPr lang="nb-NO" baseline="0" dirty="0" err="1" smtClean="0"/>
              <a:t>Netflix</a:t>
            </a:r>
            <a:r>
              <a:rPr lang="nb-NO" baseline="0" dirty="0" smtClean="0"/>
              <a:t> i 2011</a:t>
            </a:r>
          </a:p>
          <a:p>
            <a:pPr marL="342900" lvl="2" indent="-342900">
              <a:buSzPct val="75000"/>
              <a:buFont typeface="Arial" charset="0"/>
              <a:buChar char="•"/>
            </a:pPr>
            <a:r>
              <a:rPr lang="nb-NO" baseline="0" dirty="0" smtClean="0"/>
              <a:t>Beviste at Cassandra klarte 1 million </a:t>
            </a:r>
            <a:r>
              <a:rPr lang="nb-NO" baseline="0" dirty="0" err="1" smtClean="0"/>
              <a:t>writes</a:t>
            </a:r>
            <a:r>
              <a:rPr lang="nb-NO" baseline="0" dirty="0" smtClean="0"/>
              <a:t>/sec</a:t>
            </a:r>
          </a:p>
          <a:p>
            <a:pPr marL="342900" lvl="2" indent="-342900">
              <a:buSzPct val="75000"/>
              <a:buFont typeface="Arial" charset="0"/>
              <a:buChar char="•"/>
            </a:pPr>
            <a:r>
              <a:rPr lang="nb-NO" baseline="0" dirty="0" smtClean="0"/>
              <a:t>Mye har skjedd etter det</a:t>
            </a:r>
          </a:p>
          <a:p>
            <a:pPr marL="342900" lvl="2" indent="-342900">
              <a:buSzPct val="75000"/>
              <a:buFont typeface="Arial" charset="0"/>
              <a:buChar char="•"/>
            </a:pPr>
            <a:r>
              <a:rPr lang="nb-NO" baseline="0" dirty="0" smtClean="0"/>
              <a:t>Sier litt om hva som er mulig</a:t>
            </a:r>
          </a:p>
          <a:p>
            <a:pPr marL="342900" lvl="2" indent="-342900">
              <a:buSzPct val="75000"/>
              <a:buFont typeface="Arial" charset="0"/>
              <a:buChar char="•"/>
            </a:pPr>
            <a:r>
              <a:rPr lang="nb-NO" baseline="0" dirty="0" smtClean="0"/>
              <a:t>Men hvordan er det mulig?</a:t>
            </a:r>
          </a:p>
          <a:p>
            <a:pPr marL="342900" lvl="2" indent="-342900">
              <a:buSzPct val="75000"/>
              <a:buFont typeface="Arial" charset="0"/>
              <a:buChar char="•"/>
            </a:pPr>
            <a:endParaRPr lang="nb-NO" baseline="0" dirty="0" smtClean="0"/>
          </a:p>
        </p:txBody>
      </p:sp>
    </p:spTree>
    <p:extLst>
      <p:ext uri="{BB962C8B-B14F-4D97-AF65-F5344CB8AC3E}">
        <p14:creationId xmlns:p14="http://schemas.microsoft.com/office/powerpoint/2010/main" val="8989370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Shape 121"/>
          <p:cNvSpPr>
            <a:spLocks noGrp="1" noRot="1" noChangeAspect="1"/>
          </p:cNvSpPr>
          <p:nvPr>
            <p:ph type="sldImg"/>
          </p:nvPr>
        </p:nvSpPr>
        <p:spPr>
          <a:xfrm>
            <a:off x="1143000" y="685800"/>
            <a:ext cx="4572000" cy="3429000"/>
          </a:xfrm>
          <a:prstGeom prst="rect">
            <a:avLst/>
          </a:prstGeom>
        </p:spPr>
        <p:txBody>
          <a:bodyPr/>
          <a:lstStyle/>
          <a:p>
            <a:endParaRPr/>
          </a:p>
        </p:txBody>
      </p:sp>
      <p:sp>
        <p:nvSpPr>
          <p:cNvPr id="122" name="Shape 122"/>
          <p:cNvSpPr>
            <a:spLocks noGrp="1"/>
          </p:cNvSpPr>
          <p:nvPr>
            <p:ph type="body" sz="quarter" idx="1"/>
          </p:nvPr>
        </p:nvSpPr>
        <p:spPr>
          <a:prstGeom prst="rect">
            <a:avLst/>
          </a:prstGeom>
        </p:spPr>
        <p:txBody>
          <a:bodyPr/>
          <a:lstStyle/>
          <a:p>
            <a:pPr marL="0" marR="0" lvl="2" indent="0" defTabSz="457200" eaLnBrk="1" fontAlgn="auto" latinLnBrk="0" hangingPunct="1">
              <a:lnSpc>
                <a:spcPct val="117999"/>
              </a:lnSpc>
              <a:spcBef>
                <a:spcPts val="0"/>
              </a:spcBef>
              <a:spcAft>
                <a:spcPts val="0"/>
              </a:spcAft>
              <a:buClrTx/>
              <a:buSzPct val="75000"/>
              <a:buFont typeface="Arial" charset="0"/>
              <a:buNone/>
              <a:tabLst/>
              <a:defRPr/>
            </a:pPr>
            <a:r>
              <a:rPr lang="nb-NO" baseline="0" dirty="0" err="1" smtClean="0"/>
              <a:t>Netflix</a:t>
            </a:r>
            <a:endParaRPr lang="nb-NO" baseline="0" dirty="0" smtClean="0"/>
          </a:p>
          <a:p>
            <a:pPr marL="0" marR="0" lvl="2" indent="0" defTabSz="457200" eaLnBrk="1" fontAlgn="auto" latinLnBrk="0" hangingPunct="1">
              <a:lnSpc>
                <a:spcPct val="117999"/>
              </a:lnSpc>
              <a:spcBef>
                <a:spcPts val="0"/>
              </a:spcBef>
              <a:spcAft>
                <a:spcPts val="0"/>
              </a:spcAft>
              <a:buClrTx/>
              <a:buSzPct val="75000"/>
              <a:buFont typeface="Arial" charset="0"/>
              <a:buNone/>
              <a:tabLst/>
              <a:defRPr/>
            </a:pPr>
            <a:endParaRPr lang="nb-NO" baseline="0" dirty="0" smtClean="0"/>
          </a:p>
          <a:p>
            <a:pPr marL="0" marR="0" lvl="2" indent="0" defTabSz="457200" eaLnBrk="1" fontAlgn="auto" latinLnBrk="0" hangingPunct="1">
              <a:lnSpc>
                <a:spcPct val="117999"/>
              </a:lnSpc>
              <a:spcBef>
                <a:spcPts val="0"/>
              </a:spcBef>
              <a:spcAft>
                <a:spcPts val="0"/>
              </a:spcAft>
              <a:buClrTx/>
              <a:buSzPct val="75000"/>
              <a:buFont typeface="Arial" charset="0"/>
              <a:buNone/>
              <a:tabLst/>
              <a:defRPr/>
            </a:pPr>
            <a:r>
              <a:rPr lang="nb-NO" baseline="0" dirty="0" smtClean="0"/>
              <a:t>Over 2.500 noder i produksjon! Det var det største antallet noder til en annen kjent aktør kom på banen som jeg kommer til snart</a:t>
            </a:r>
          </a:p>
          <a:p>
            <a:pPr marL="0" marR="0" lvl="2" indent="0" defTabSz="457200" eaLnBrk="1" fontAlgn="auto" latinLnBrk="0" hangingPunct="1">
              <a:lnSpc>
                <a:spcPct val="117999"/>
              </a:lnSpc>
              <a:spcBef>
                <a:spcPts val="0"/>
              </a:spcBef>
              <a:spcAft>
                <a:spcPts val="0"/>
              </a:spcAft>
              <a:buClrTx/>
              <a:buSzPct val="75000"/>
              <a:buFont typeface="Arial" charset="0"/>
              <a:buNone/>
              <a:tabLst/>
              <a:defRPr/>
            </a:pPr>
            <a:endParaRPr lang="nb-NO" baseline="0" dirty="0" smtClean="0"/>
          </a:p>
          <a:p>
            <a:pPr marL="0" marR="0" lvl="2" indent="0" defTabSz="457200" eaLnBrk="1" fontAlgn="auto" latinLnBrk="0" hangingPunct="1">
              <a:lnSpc>
                <a:spcPct val="117999"/>
              </a:lnSpc>
              <a:spcBef>
                <a:spcPts val="0"/>
              </a:spcBef>
              <a:spcAft>
                <a:spcPts val="0"/>
              </a:spcAft>
              <a:buClrTx/>
              <a:buSzPct val="75000"/>
              <a:buFont typeface="Arial" charset="0"/>
              <a:buNone/>
              <a:tabLst/>
              <a:defRPr/>
            </a:pPr>
            <a:r>
              <a:rPr lang="nb-NO" baseline="0" dirty="0" smtClean="0"/>
              <a:t>Brukes blant annet til å huske hvor langt du er kommet i filmene du ser</a:t>
            </a:r>
          </a:p>
          <a:p>
            <a:pPr marL="0" marR="0" lvl="2" indent="0" defTabSz="457200" eaLnBrk="1" fontAlgn="auto" latinLnBrk="0" hangingPunct="1">
              <a:lnSpc>
                <a:spcPct val="117999"/>
              </a:lnSpc>
              <a:spcBef>
                <a:spcPts val="0"/>
              </a:spcBef>
              <a:spcAft>
                <a:spcPts val="0"/>
              </a:spcAft>
              <a:buClrTx/>
              <a:buSzPct val="75000"/>
              <a:buFont typeface="Arial" charset="0"/>
              <a:buNone/>
              <a:tabLst/>
              <a:defRPr/>
            </a:pPr>
            <a:endParaRPr lang="nb-NO" baseline="0" dirty="0" smtClean="0"/>
          </a:p>
          <a:p>
            <a:pPr marL="0" marR="0" lvl="2" indent="0" defTabSz="457200" eaLnBrk="1" fontAlgn="auto" latinLnBrk="0" hangingPunct="1">
              <a:lnSpc>
                <a:spcPct val="117999"/>
              </a:lnSpc>
              <a:spcBef>
                <a:spcPts val="0"/>
              </a:spcBef>
              <a:spcAft>
                <a:spcPts val="0"/>
              </a:spcAft>
              <a:buClrTx/>
              <a:buSzPct val="75000"/>
              <a:buFont typeface="Arial" charset="0"/>
              <a:buNone/>
              <a:tabLst/>
              <a:defRPr/>
            </a:pPr>
            <a:r>
              <a:rPr lang="nb-NO" baseline="0" dirty="0" smtClean="0"/>
              <a:t>En av de aller første til å ta i bruk Cassandra etter at </a:t>
            </a:r>
            <a:r>
              <a:rPr lang="nb-NO" baseline="0" dirty="0" err="1" smtClean="0"/>
              <a:t>Facebook</a:t>
            </a:r>
            <a:r>
              <a:rPr lang="nb-NO" baseline="0" dirty="0" smtClean="0"/>
              <a:t> </a:t>
            </a:r>
            <a:r>
              <a:rPr lang="nb-NO" baseline="0" dirty="0" err="1" smtClean="0"/>
              <a:t>open</a:t>
            </a:r>
            <a:r>
              <a:rPr lang="nb-NO" baseline="0" dirty="0" smtClean="0"/>
              <a:t> </a:t>
            </a:r>
            <a:r>
              <a:rPr lang="nb-NO" baseline="0" dirty="0" err="1" smtClean="0"/>
              <a:t>sourcet</a:t>
            </a:r>
            <a:r>
              <a:rPr lang="nb-NO" baseline="0" dirty="0" smtClean="0"/>
              <a:t> det i 2008</a:t>
            </a:r>
            <a:endParaRPr lang="nb-NO" baseline="0" dirty="0" smtClean="0"/>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endParaRPr lang="nb-NO" baseline="0" dirty="0" smtClean="0"/>
          </a:p>
        </p:txBody>
      </p:sp>
    </p:spTree>
    <p:extLst>
      <p:ext uri="{BB962C8B-B14F-4D97-AF65-F5344CB8AC3E}">
        <p14:creationId xmlns:p14="http://schemas.microsoft.com/office/powerpoint/2010/main" val="75998883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Shape 121"/>
          <p:cNvSpPr>
            <a:spLocks noGrp="1" noRot="1" noChangeAspect="1"/>
          </p:cNvSpPr>
          <p:nvPr>
            <p:ph type="sldImg"/>
          </p:nvPr>
        </p:nvSpPr>
        <p:spPr>
          <a:xfrm>
            <a:off x="1143000" y="685800"/>
            <a:ext cx="4572000" cy="3429000"/>
          </a:xfrm>
          <a:prstGeom prst="rect">
            <a:avLst/>
          </a:prstGeom>
        </p:spPr>
        <p:txBody>
          <a:bodyPr/>
          <a:lstStyle/>
          <a:p>
            <a:endParaRPr/>
          </a:p>
        </p:txBody>
      </p:sp>
      <p:sp>
        <p:nvSpPr>
          <p:cNvPr id="122" name="Shape 122"/>
          <p:cNvSpPr>
            <a:spLocks noGrp="1"/>
          </p:cNvSpPr>
          <p:nvPr>
            <p:ph type="body" sz="quarter" idx="1"/>
          </p:nvPr>
        </p:nvSpPr>
        <p:spPr>
          <a:prstGeom prst="rect">
            <a:avLst/>
          </a:prstGeom>
        </p:spPr>
        <p:txBody>
          <a:bodyPr/>
          <a:lstStyle/>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endParaRPr lang="nb-NO" baseline="0" dirty="0" smtClean="0"/>
          </a:p>
        </p:txBody>
      </p:sp>
    </p:spTree>
    <p:extLst>
      <p:ext uri="{BB962C8B-B14F-4D97-AF65-F5344CB8AC3E}">
        <p14:creationId xmlns:p14="http://schemas.microsoft.com/office/powerpoint/2010/main" val="163682049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Shape 121"/>
          <p:cNvSpPr>
            <a:spLocks noGrp="1" noRot="1" noChangeAspect="1"/>
          </p:cNvSpPr>
          <p:nvPr>
            <p:ph type="sldImg"/>
          </p:nvPr>
        </p:nvSpPr>
        <p:spPr>
          <a:xfrm>
            <a:off x="1143000" y="685800"/>
            <a:ext cx="4572000" cy="3429000"/>
          </a:xfrm>
          <a:prstGeom prst="rect">
            <a:avLst/>
          </a:prstGeom>
        </p:spPr>
        <p:txBody>
          <a:bodyPr/>
          <a:lstStyle/>
          <a:p>
            <a:endParaRPr/>
          </a:p>
        </p:txBody>
      </p:sp>
      <p:sp>
        <p:nvSpPr>
          <p:cNvPr id="122" name="Shape 122"/>
          <p:cNvSpPr>
            <a:spLocks noGrp="1"/>
          </p:cNvSpPr>
          <p:nvPr>
            <p:ph type="body" sz="quarter" idx="1"/>
          </p:nvPr>
        </p:nvSpPr>
        <p:spPr>
          <a:prstGeom prst="rect">
            <a:avLst/>
          </a:prstGeom>
        </p:spPr>
        <p:txBody>
          <a:bodyPr/>
          <a:lstStyle/>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aseline="0" dirty="0" smtClean="0"/>
              <a:t>Apple &gt; 75.000 noder i produksjon i September 2014, sies at de har over 100.000 nå!</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endParaRPr lang="nb-NO" baseline="0" dirty="0" smtClean="0"/>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aseline="0" dirty="0" smtClean="0"/>
              <a:t>Sier lite om hva det brukes til</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aseline="0" dirty="0" smtClean="0"/>
              <a:t>Basert på jobbannonser og diverse utsagn litt </a:t>
            </a:r>
            <a:r>
              <a:rPr lang="nb-NO" baseline="0" dirty="0" err="1" smtClean="0"/>
              <a:t>off-the-record</a:t>
            </a:r>
            <a:endParaRPr lang="nb-NO" baseline="0" dirty="0" smtClean="0"/>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aseline="0" dirty="0" err="1" smtClean="0"/>
              <a:t>Backend</a:t>
            </a:r>
            <a:r>
              <a:rPr lang="nb-NO" baseline="0" dirty="0" smtClean="0"/>
              <a:t> til </a:t>
            </a:r>
            <a:r>
              <a:rPr lang="nb-NO" baseline="0" dirty="0" err="1" smtClean="0"/>
              <a:t>iCloud</a:t>
            </a:r>
            <a:r>
              <a:rPr lang="nb-NO" baseline="0" dirty="0" smtClean="0"/>
              <a:t>, </a:t>
            </a:r>
            <a:r>
              <a:rPr lang="nb-NO" baseline="0" dirty="0" err="1" smtClean="0"/>
              <a:t>Imessage</a:t>
            </a:r>
            <a:r>
              <a:rPr lang="nb-NO" baseline="0" dirty="0" smtClean="0"/>
              <a:t> og iTunes</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endParaRPr lang="nb-NO" baseline="0" dirty="0" smtClean="0"/>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aseline="0" dirty="0" smtClean="0"/>
              <a:t>Sikkert forstår &gt; Firmaene har ENORME mengder data</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aseline="0" dirty="0" smtClean="0"/>
              <a:t>Tradisjonelle verktøy holder ikke</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aseline="0" dirty="0" smtClean="0"/>
              <a:t>De må klare å ta i mot så mye data</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aseline="0" dirty="0" smtClean="0"/>
              <a:t>Prosessere og lagre det</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aseline="0" dirty="0" smtClean="0"/>
              <a:t>Mye kanskje i </a:t>
            </a:r>
            <a:r>
              <a:rPr lang="nb-NO" baseline="0" dirty="0" err="1" smtClean="0"/>
              <a:t>sanntid</a:t>
            </a:r>
            <a:endParaRPr lang="nb-NO" baseline="0" dirty="0" smtClean="0"/>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aseline="0" dirty="0" smtClean="0"/>
              <a:t>Alltid være tilgjengelig for </a:t>
            </a:r>
            <a:r>
              <a:rPr lang="nb-NO" baseline="0" dirty="0" err="1" smtClean="0"/>
              <a:t>brukerene</a:t>
            </a:r>
            <a:endParaRPr lang="nb-NO" baseline="0" dirty="0" smtClean="0"/>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aseline="0" dirty="0" smtClean="0"/>
              <a:t>Svar umiddelbart</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aseline="0" dirty="0" smtClean="0"/>
              <a:t>Brukere kan bli utålmodige, gå til andre leverandører etc. </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aseline="0" dirty="0" smtClean="0"/>
              <a:t>Hvis de ikke oppfyller disse ønskene, eller kravene, så taper de kunder</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aseline="0" dirty="0" smtClean="0"/>
              <a:t>I </a:t>
            </a:r>
            <a:r>
              <a:rPr lang="nb-NO" baseline="0" dirty="0" err="1" smtClean="0"/>
              <a:t>værste</a:t>
            </a:r>
            <a:r>
              <a:rPr lang="nb-NO" baseline="0" dirty="0" smtClean="0"/>
              <a:t> fall går de konkurs. Spesielt gjelder det for </a:t>
            </a:r>
            <a:r>
              <a:rPr lang="nb-NO" baseline="0" dirty="0" err="1" smtClean="0"/>
              <a:t>Netflix</a:t>
            </a:r>
            <a:r>
              <a:rPr lang="nb-NO" baseline="0" dirty="0" smtClean="0"/>
              <a:t> og </a:t>
            </a:r>
            <a:r>
              <a:rPr lang="nb-NO" baseline="0" dirty="0" err="1" smtClean="0"/>
              <a:t>Spotify</a:t>
            </a:r>
            <a:r>
              <a:rPr lang="nb-NO" baseline="0" dirty="0" smtClean="0"/>
              <a:t>, og til en viss grad Apple i eksemplene over</a:t>
            </a:r>
            <a:endParaRPr lang="nb-NO" baseline="0" dirty="0" smtClean="0"/>
          </a:p>
        </p:txBody>
      </p:sp>
    </p:spTree>
    <p:extLst>
      <p:ext uri="{BB962C8B-B14F-4D97-AF65-F5344CB8AC3E}">
        <p14:creationId xmlns:p14="http://schemas.microsoft.com/office/powerpoint/2010/main" val="22109792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Shape 121"/>
          <p:cNvSpPr>
            <a:spLocks noGrp="1" noRot="1" noChangeAspect="1"/>
          </p:cNvSpPr>
          <p:nvPr>
            <p:ph type="sldImg"/>
          </p:nvPr>
        </p:nvSpPr>
        <p:spPr>
          <a:xfrm>
            <a:off x="1143000" y="685800"/>
            <a:ext cx="4572000" cy="3429000"/>
          </a:xfrm>
          <a:prstGeom prst="rect">
            <a:avLst/>
          </a:prstGeom>
        </p:spPr>
        <p:txBody>
          <a:bodyPr/>
          <a:lstStyle/>
          <a:p>
            <a:endParaRPr/>
          </a:p>
        </p:txBody>
      </p:sp>
      <p:sp>
        <p:nvSpPr>
          <p:cNvPr id="122" name="Shape 122"/>
          <p:cNvSpPr>
            <a:spLocks noGrp="1"/>
          </p:cNvSpPr>
          <p:nvPr>
            <p:ph type="body" sz="quarter" idx="1"/>
          </p:nvPr>
        </p:nvSpPr>
        <p:spPr>
          <a:prstGeom prst="rect">
            <a:avLst/>
          </a:prstGeom>
        </p:spPr>
        <p:txBody>
          <a:bodyPr/>
          <a:lstStyle/>
          <a:p>
            <a:pPr marL="342900" lvl="2" indent="-342900">
              <a:buSzPct val="75000"/>
              <a:buFont typeface="Arial" charset="0"/>
              <a:buChar char="•"/>
            </a:pPr>
            <a:r>
              <a:rPr lang="nb-NO" baseline="0" dirty="0" smtClean="0"/>
              <a:t>Cassandra er godt egnet for applikasjoner og løsninger som skal håndtere mye data, for eksempel:</a:t>
            </a:r>
          </a:p>
          <a:p>
            <a:pPr marL="342900" lvl="2" indent="-342900">
              <a:buSzPct val="75000"/>
              <a:buFont typeface="Arial" charset="0"/>
              <a:buChar char="•"/>
            </a:pPr>
            <a:r>
              <a:rPr lang="nb-NO" baseline="0" dirty="0" err="1" smtClean="0"/>
              <a:t>Internet</a:t>
            </a:r>
            <a:r>
              <a:rPr lang="nb-NO" baseline="0" dirty="0" smtClean="0"/>
              <a:t> </a:t>
            </a:r>
            <a:r>
              <a:rPr lang="nb-NO" baseline="0" dirty="0" err="1" smtClean="0"/>
              <a:t>of</a:t>
            </a:r>
            <a:r>
              <a:rPr lang="nb-NO" baseline="0" dirty="0" smtClean="0"/>
              <a:t> </a:t>
            </a:r>
            <a:r>
              <a:rPr lang="nb-NO" baseline="0" dirty="0" err="1" smtClean="0"/>
              <a:t>things</a:t>
            </a:r>
            <a:endParaRPr lang="nb-NO" baseline="0" dirty="0" smtClean="0"/>
          </a:p>
          <a:p>
            <a:pPr marL="342900" lvl="2" indent="-342900">
              <a:buSzPct val="75000"/>
              <a:buFont typeface="Arial" charset="0"/>
              <a:buChar char="•"/>
            </a:pPr>
            <a:r>
              <a:rPr lang="nb-NO" baseline="0" dirty="0" smtClean="0"/>
              <a:t>Meldingstjenester</a:t>
            </a:r>
          </a:p>
          <a:p>
            <a:pPr marL="342900" lvl="2" indent="-342900">
              <a:buSzPct val="75000"/>
              <a:buFont typeface="Arial" charset="0"/>
              <a:buChar char="•"/>
            </a:pPr>
            <a:r>
              <a:rPr lang="nb-NO" baseline="0" dirty="0" err="1" smtClean="0"/>
              <a:t>Webstatistikk</a:t>
            </a:r>
            <a:endParaRPr lang="nb-NO" baseline="0" dirty="0" smtClean="0"/>
          </a:p>
          <a:p>
            <a:pPr marL="342900" lvl="2" indent="-342900">
              <a:buSzPct val="75000"/>
              <a:buFont typeface="Arial" charset="0"/>
              <a:buChar char="•"/>
            </a:pPr>
            <a:r>
              <a:rPr lang="nb-NO" baseline="0" dirty="0" err="1" smtClean="0"/>
              <a:t>Osv</a:t>
            </a:r>
            <a:endParaRPr lang="nb-NO" baseline="0" dirty="0" smtClean="0"/>
          </a:p>
          <a:p>
            <a:pPr marL="342900" lvl="2" indent="-342900">
              <a:buSzPct val="75000"/>
              <a:buFont typeface="Arial" charset="0"/>
              <a:buChar char="•"/>
            </a:pPr>
            <a:endParaRPr lang="nb-NO" baseline="0" dirty="0" smtClean="0"/>
          </a:p>
          <a:p>
            <a:pPr marL="342900" lvl="2" indent="-342900">
              <a:buSzPct val="75000"/>
              <a:buFont typeface="Arial" charset="0"/>
              <a:buChar char="•"/>
            </a:pPr>
            <a:r>
              <a:rPr lang="nb-NO" baseline="0" dirty="0" smtClean="0"/>
              <a:t>Selv om mange av de kjente selskapene som bruker det har enorme mengder data og kanskje urealistiske </a:t>
            </a:r>
            <a:r>
              <a:rPr lang="nb-NO" baseline="0" dirty="0" err="1" smtClean="0"/>
              <a:t>use</a:t>
            </a:r>
            <a:r>
              <a:rPr lang="nb-NO" baseline="0" dirty="0" smtClean="0"/>
              <a:t> cases for oss i lille Norge, er det ikke bare i slike tilfeller Cassandra og </a:t>
            </a:r>
            <a:r>
              <a:rPr lang="nb-NO" baseline="0" dirty="0" err="1" smtClean="0"/>
              <a:t>Wide</a:t>
            </a:r>
            <a:r>
              <a:rPr lang="nb-NO" baseline="0" dirty="0" smtClean="0"/>
              <a:t> </a:t>
            </a:r>
            <a:r>
              <a:rPr lang="nb-NO" baseline="0" dirty="0" err="1" smtClean="0"/>
              <a:t>Column</a:t>
            </a:r>
            <a:r>
              <a:rPr lang="nb-NO" baseline="0" dirty="0" smtClean="0"/>
              <a:t> Stores er egnet</a:t>
            </a:r>
          </a:p>
          <a:p>
            <a:pPr marL="342900" lvl="2" indent="-342900">
              <a:buSzPct val="75000"/>
              <a:buFont typeface="Arial" charset="0"/>
              <a:buChar char="•"/>
            </a:pPr>
            <a:r>
              <a:rPr lang="nb-NO" baseline="0" dirty="0" smtClean="0"/>
              <a:t>Du kan fint kjøre Cassandra og ha nytte av det med et fåtall noder. I bunn og grunn trenger du kun </a:t>
            </a:r>
            <a:r>
              <a:rPr lang="nb-NO" baseline="0" dirty="0" err="1" smtClean="0"/>
              <a:t>èn</a:t>
            </a:r>
            <a:r>
              <a:rPr lang="nb-NO" baseline="0" dirty="0" smtClean="0"/>
              <a:t> node, men det er anbefalt å ha minst tre for å få noe nytte av funksjonaliteten som er innebygd i Cassandra. </a:t>
            </a:r>
          </a:p>
          <a:p>
            <a:pPr marL="342900" lvl="2" indent="-342900">
              <a:buSzPct val="75000"/>
              <a:buFont typeface="Arial" charset="0"/>
              <a:buChar char="•"/>
            </a:pPr>
            <a:r>
              <a:rPr lang="nb-NO" baseline="0" dirty="0" smtClean="0"/>
              <a:t>Selv om du har lite datavolum har du kanskje behov for:</a:t>
            </a:r>
          </a:p>
          <a:p>
            <a:pPr marL="342900" lvl="2" indent="-342900">
              <a:buSzPct val="75000"/>
              <a:buFont typeface="Arial" charset="0"/>
              <a:buChar char="•"/>
            </a:pPr>
            <a:r>
              <a:rPr lang="nb-NO" baseline="0" dirty="0" smtClean="0"/>
              <a:t>Enten å enkelt kunne skalere opp ved behov. Det er veldig enkelt å utvide et Cassandra </a:t>
            </a:r>
            <a:r>
              <a:rPr lang="nb-NO" baseline="0" dirty="0" err="1" smtClean="0"/>
              <a:t>cluster</a:t>
            </a:r>
            <a:r>
              <a:rPr lang="nb-NO" baseline="0" dirty="0" smtClean="0"/>
              <a:t> for å oppnå høyere </a:t>
            </a:r>
            <a:r>
              <a:rPr lang="nb-NO" baseline="0" dirty="0" err="1" smtClean="0"/>
              <a:t>throughput</a:t>
            </a:r>
            <a:r>
              <a:rPr lang="nb-NO" baseline="0" dirty="0" smtClean="0"/>
              <a:t>; altså flere </a:t>
            </a:r>
            <a:r>
              <a:rPr lang="nb-NO" baseline="0" dirty="0" err="1" smtClean="0"/>
              <a:t>requester</a:t>
            </a:r>
            <a:r>
              <a:rPr lang="nb-NO" baseline="0" dirty="0" smtClean="0"/>
              <a:t> i sekundet, mer lagringsplass og mer prosesseringskraft. </a:t>
            </a:r>
          </a:p>
          <a:p>
            <a:pPr marL="342900" lvl="2" indent="-342900">
              <a:buSzPct val="75000"/>
              <a:buFont typeface="Arial" charset="0"/>
              <a:buChar char="•"/>
            </a:pPr>
            <a:r>
              <a:rPr lang="nb-NO" baseline="0" dirty="0" smtClean="0"/>
              <a:t>Du har et krav om å alltid være tilgjengelig eller høy </a:t>
            </a:r>
            <a:r>
              <a:rPr lang="nb-NO" baseline="0" dirty="0" err="1" smtClean="0"/>
              <a:t>oppetid</a:t>
            </a:r>
            <a:r>
              <a:rPr lang="nb-NO" baseline="0" dirty="0" smtClean="0"/>
              <a:t>. Enten du trenger å ha konsistente data eller ei kan Cassandra tilby dette langt bedre enn hva eksisterende relasjonsdatabaser kan. Den er bygget for </a:t>
            </a:r>
            <a:r>
              <a:rPr lang="nb-NO" baseline="0" dirty="0" err="1" smtClean="0"/>
              <a:t>f.eks</a:t>
            </a:r>
            <a:r>
              <a:rPr lang="nb-NO" baseline="0" dirty="0" smtClean="0"/>
              <a:t> enkelt å håndtere </a:t>
            </a:r>
            <a:r>
              <a:rPr lang="nb-NO" baseline="0" dirty="0" err="1" smtClean="0"/>
              <a:t>multi-datacenter</a:t>
            </a:r>
            <a:r>
              <a:rPr lang="nb-NO" baseline="0" dirty="0" smtClean="0"/>
              <a:t> </a:t>
            </a:r>
            <a:r>
              <a:rPr lang="nb-NO" baseline="0" dirty="0" err="1" smtClean="0"/>
              <a:t>deployment</a:t>
            </a:r>
            <a:r>
              <a:rPr lang="nb-NO" baseline="0" dirty="0" smtClean="0"/>
              <a:t>. Det vil si at du kan </a:t>
            </a:r>
            <a:r>
              <a:rPr lang="nb-NO" baseline="0" dirty="0" err="1" smtClean="0"/>
              <a:t>deploye</a:t>
            </a:r>
            <a:r>
              <a:rPr lang="nb-NO" baseline="0" dirty="0" smtClean="0"/>
              <a:t> databasen over flere datasentre som snakker sammen og fungerer som ett </a:t>
            </a:r>
            <a:r>
              <a:rPr lang="nb-NO" baseline="0" dirty="0" err="1" smtClean="0"/>
              <a:t>cluster</a:t>
            </a:r>
            <a:r>
              <a:rPr lang="nb-NO" baseline="0" dirty="0" smtClean="0"/>
              <a:t>. Vil være tilgjengelig selv når hele datasentre går ned. En annen fordel er hvor enkelt det er å flytte data nærmere </a:t>
            </a:r>
            <a:r>
              <a:rPr lang="nb-NO" baseline="0" dirty="0" err="1" smtClean="0"/>
              <a:t>brukerene</a:t>
            </a:r>
            <a:r>
              <a:rPr lang="nb-NO" baseline="0" dirty="0" smtClean="0"/>
              <a:t> sine på denne måten, uten å bygge ekstra funksjonalitet på toppen.</a:t>
            </a:r>
          </a:p>
          <a:p>
            <a:pPr marL="342900" lvl="2" indent="-342900">
              <a:buSzPct val="75000"/>
              <a:buFont typeface="Arial" charset="0"/>
              <a:buChar char="•"/>
            </a:pPr>
            <a:r>
              <a:rPr lang="nb-NO" baseline="0" dirty="0" smtClean="0"/>
              <a:t>Eller du kan bare ha behov for å være robust mot hardware feil på enkeltmaskiner. Du kan da kjøre opp flere maskiner ved siden av hverandre som fungerer som ett </a:t>
            </a:r>
            <a:r>
              <a:rPr lang="nb-NO" baseline="0" dirty="0" err="1" smtClean="0"/>
              <a:t>cluster</a:t>
            </a:r>
            <a:r>
              <a:rPr lang="nb-NO" baseline="0" dirty="0" smtClean="0"/>
              <a:t>, og vil fortsette å fungere selv når en eller flere av maskinene går offline eller feiler av en eller annen grunn.</a:t>
            </a:r>
          </a:p>
        </p:txBody>
      </p:sp>
    </p:spTree>
    <p:extLst>
      <p:ext uri="{BB962C8B-B14F-4D97-AF65-F5344CB8AC3E}">
        <p14:creationId xmlns:p14="http://schemas.microsoft.com/office/powerpoint/2010/main" val="181630047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Shape 121"/>
          <p:cNvSpPr>
            <a:spLocks noGrp="1" noRot="1" noChangeAspect="1"/>
          </p:cNvSpPr>
          <p:nvPr>
            <p:ph type="sldImg"/>
          </p:nvPr>
        </p:nvSpPr>
        <p:spPr>
          <a:xfrm>
            <a:off x="1143000" y="685800"/>
            <a:ext cx="4572000" cy="3429000"/>
          </a:xfrm>
          <a:prstGeom prst="rect">
            <a:avLst/>
          </a:prstGeom>
        </p:spPr>
        <p:txBody>
          <a:bodyPr/>
          <a:lstStyle/>
          <a:p>
            <a:endParaRPr/>
          </a:p>
        </p:txBody>
      </p:sp>
      <p:sp>
        <p:nvSpPr>
          <p:cNvPr id="122" name="Shape 122"/>
          <p:cNvSpPr>
            <a:spLocks noGrp="1"/>
          </p:cNvSpPr>
          <p:nvPr>
            <p:ph type="body" sz="quarter" idx="1"/>
          </p:nvPr>
        </p:nvSpPr>
        <p:spPr>
          <a:prstGeom prst="rect">
            <a:avLst/>
          </a:prstGeom>
        </p:spPr>
        <p:txBody>
          <a:bodyPr/>
          <a:lstStyle/>
          <a:p>
            <a:pPr marL="0" lvl="2" indent="0">
              <a:buSzPct val="75000"/>
              <a:buFont typeface="Arial" charset="0"/>
              <a:buNone/>
            </a:pPr>
            <a:endParaRPr lang="nb-NO" baseline="0" dirty="0" smtClean="0"/>
          </a:p>
        </p:txBody>
      </p:sp>
    </p:spTree>
    <p:extLst>
      <p:ext uri="{BB962C8B-B14F-4D97-AF65-F5344CB8AC3E}">
        <p14:creationId xmlns:p14="http://schemas.microsoft.com/office/powerpoint/2010/main" val="134499090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Shape 121"/>
          <p:cNvSpPr>
            <a:spLocks noGrp="1" noRot="1" noChangeAspect="1"/>
          </p:cNvSpPr>
          <p:nvPr>
            <p:ph type="sldImg"/>
          </p:nvPr>
        </p:nvSpPr>
        <p:spPr>
          <a:xfrm>
            <a:off x="1143000" y="685800"/>
            <a:ext cx="4572000" cy="3429000"/>
          </a:xfrm>
          <a:prstGeom prst="rect">
            <a:avLst/>
          </a:prstGeom>
        </p:spPr>
        <p:txBody>
          <a:bodyPr/>
          <a:lstStyle/>
          <a:p>
            <a:endParaRPr/>
          </a:p>
        </p:txBody>
      </p:sp>
      <p:sp>
        <p:nvSpPr>
          <p:cNvPr id="122" name="Shape 122"/>
          <p:cNvSpPr>
            <a:spLocks noGrp="1"/>
          </p:cNvSpPr>
          <p:nvPr>
            <p:ph type="body" sz="quarter" idx="1"/>
          </p:nvPr>
        </p:nvSpPr>
        <p:spPr>
          <a:prstGeom prst="rect">
            <a:avLst/>
          </a:prstGeom>
        </p:spPr>
        <p:txBody>
          <a:bodyPr/>
          <a:lstStyle/>
          <a:p>
            <a:pPr marL="342900" lvl="2" indent="-342900">
              <a:buSzPct val="75000"/>
              <a:buFont typeface="Arial" charset="0"/>
              <a:buChar char="•"/>
            </a:pPr>
            <a:r>
              <a:rPr lang="nb-NO" baseline="0" dirty="0" smtClean="0"/>
              <a:t>Cassandra er godt egnet for applikasjoner og løsninger som skal håndtere mye data, for eksempel:</a:t>
            </a:r>
          </a:p>
          <a:p>
            <a:pPr marL="342900" lvl="2" indent="-342900">
              <a:buSzPct val="75000"/>
              <a:buFont typeface="Arial" charset="0"/>
              <a:buChar char="•"/>
            </a:pPr>
            <a:r>
              <a:rPr lang="nb-NO" baseline="0" dirty="0" err="1" smtClean="0"/>
              <a:t>Internet</a:t>
            </a:r>
            <a:r>
              <a:rPr lang="nb-NO" baseline="0" dirty="0" smtClean="0"/>
              <a:t> </a:t>
            </a:r>
            <a:r>
              <a:rPr lang="nb-NO" baseline="0" dirty="0" err="1" smtClean="0"/>
              <a:t>of</a:t>
            </a:r>
            <a:r>
              <a:rPr lang="nb-NO" baseline="0" dirty="0" smtClean="0"/>
              <a:t> </a:t>
            </a:r>
            <a:r>
              <a:rPr lang="nb-NO" baseline="0" dirty="0" err="1" smtClean="0"/>
              <a:t>things</a:t>
            </a:r>
            <a:endParaRPr lang="nb-NO" baseline="0" dirty="0" smtClean="0"/>
          </a:p>
          <a:p>
            <a:pPr marL="342900" lvl="2" indent="-342900">
              <a:buSzPct val="75000"/>
              <a:buFont typeface="Arial" charset="0"/>
              <a:buChar char="•"/>
            </a:pPr>
            <a:r>
              <a:rPr lang="nb-NO" baseline="0" dirty="0" smtClean="0"/>
              <a:t>Meldingstjenester</a:t>
            </a:r>
          </a:p>
          <a:p>
            <a:pPr marL="342900" lvl="2" indent="-342900">
              <a:buSzPct val="75000"/>
              <a:buFont typeface="Arial" charset="0"/>
              <a:buChar char="•"/>
            </a:pPr>
            <a:r>
              <a:rPr lang="nb-NO" baseline="0" dirty="0" err="1" smtClean="0"/>
              <a:t>Webstatistikk</a:t>
            </a:r>
            <a:endParaRPr lang="nb-NO" baseline="0" dirty="0" smtClean="0"/>
          </a:p>
          <a:p>
            <a:pPr marL="342900" lvl="2" indent="-342900">
              <a:buSzPct val="75000"/>
              <a:buFont typeface="Arial" charset="0"/>
              <a:buChar char="•"/>
            </a:pPr>
            <a:r>
              <a:rPr lang="nb-NO" baseline="0" dirty="0" err="1" smtClean="0"/>
              <a:t>Osv</a:t>
            </a:r>
            <a:endParaRPr lang="nb-NO" baseline="0" dirty="0" smtClean="0"/>
          </a:p>
          <a:p>
            <a:pPr marL="342900" lvl="2" indent="-342900">
              <a:buSzPct val="75000"/>
              <a:buFont typeface="Arial" charset="0"/>
              <a:buChar char="•"/>
            </a:pPr>
            <a:endParaRPr lang="nb-NO" baseline="0" dirty="0" smtClean="0"/>
          </a:p>
          <a:p>
            <a:pPr marL="342900" lvl="2" indent="-342900">
              <a:buSzPct val="75000"/>
              <a:buFont typeface="Arial" charset="0"/>
              <a:buChar char="•"/>
            </a:pPr>
            <a:r>
              <a:rPr lang="nb-NO" baseline="0" dirty="0" smtClean="0"/>
              <a:t>Selv om mange av de kjente selskapene som bruker det har enorme mengder data og kanskje urealistiske </a:t>
            </a:r>
            <a:r>
              <a:rPr lang="nb-NO" baseline="0" dirty="0" err="1" smtClean="0"/>
              <a:t>use</a:t>
            </a:r>
            <a:r>
              <a:rPr lang="nb-NO" baseline="0" dirty="0" smtClean="0"/>
              <a:t> cases for oss i lille Norge, er det ikke bare i slike tilfeller Cassandra og </a:t>
            </a:r>
            <a:r>
              <a:rPr lang="nb-NO" baseline="0" dirty="0" err="1" smtClean="0"/>
              <a:t>Wide</a:t>
            </a:r>
            <a:r>
              <a:rPr lang="nb-NO" baseline="0" dirty="0" smtClean="0"/>
              <a:t> </a:t>
            </a:r>
            <a:r>
              <a:rPr lang="nb-NO" baseline="0" dirty="0" err="1" smtClean="0"/>
              <a:t>Column</a:t>
            </a:r>
            <a:r>
              <a:rPr lang="nb-NO" baseline="0" dirty="0" smtClean="0"/>
              <a:t> Stores er egnet</a:t>
            </a:r>
          </a:p>
          <a:p>
            <a:pPr marL="342900" lvl="2" indent="-342900">
              <a:buSzPct val="75000"/>
              <a:buFont typeface="Arial" charset="0"/>
              <a:buChar char="•"/>
            </a:pPr>
            <a:r>
              <a:rPr lang="nb-NO" baseline="0" dirty="0" smtClean="0"/>
              <a:t>Du kan fint kjøre Cassandra og ha nytte av det med et fåtall noder. I bunn og grunn trenger du kun </a:t>
            </a:r>
            <a:r>
              <a:rPr lang="nb-NO" baseline="0" dirty="0" err="1" smtClean="0"/>
              <a:t>èn</a:t>
            </a:r>
            <a:r>
              <a:rPr lang="nb-NO" baseline="0" dirty="0" smtClean="0"/>
              <a:t> node, men det er anbefalt å ha minst tre for å få noe nytte av funksjonaliteten som er innebygd i Cassandra. </a:t>
            </a:r>
          </a:p>
          <a:p>
            <a:pPr marL="342900" lvl="2" indent="-342900">
              <a:buSzPct val="75000"/>
              <a:buFont typeface="Arial" charset="0"/>
              <a:buChar char="•"/>
            </a:pPr>
            <a:r>
              <a:rPr lang="nb-NO" baseline="0" dirty="0" smtClean="0"/>
              <a:t>Selv om du har lite datavolum har du kanskje behov for:</a:t>
            </a:r>
          </a:p>
          <a:p>
            <a:pPr marL="342900" lvl="2" indent="-342900">
              <a:buSzPct val="75000"/>
              <a:buFont typeface="Arial" charset="0"/>
              <a:buChar char="•"/>
            </a:pPr>
            <a:r>
              <a:rPr lang="nb-NO" baseline="0" dirty="0" smtClean="0"/>
              <a:t>Enten å enkelt kunne skalere opp ved behov. Det er veldig enkelt å utvide et Cassandra </a:t>
            </a:r>
            <a:r>
              <a:rPr lang="nb-NO" baseline="0" dirty="0" err="1" smtClean="0"/>
              <a:t>cluster</a:t>
            </a:r>
            <a:r>
              <a:rPr lang="nb-NO" baseline="0" dirty="0" smtClean="0"/>
              <a:t> for å oppnå høyere </a:t>
            </a:r>
            <a:r>
              <a:rPr lang="nb-NO" baseline="0" dirty="0" err="1" smtClean="0"/>
              <a:t>throughput</a:t>
            </a:r>
            <a:r>
              <a:rPr lang="nb-NO" baseline="0" dirty="0" smtClean="0"/>
              <a:t>; altså flere </a:t>
            </a:r>
            <a:r>
              <a:rPr lang="nb-NO" baseline="0" dirty="0" err="1" smtClean="0"/>
              <a:t>requester</a:t>
            </a:r>
            <a:r>
              <a:rPr lang="nb-NO" baseline="0" dirty="0" smtClean="0"/>
              <a:t> i sekundet, mer lagringsplass og mer prosesseringskraft. </a:t>
            </a:r>
          </a:p>
          <a:p>
            <a:pPr marL="342900" lvl="2" indent="-342900">
              <a:buSzPct val="75000"/>
              <a:buFont typeface="Arial" charset="0"/>
              <a:buChar char="•"/>
            </a:pPr>
            <a:r>
              <a:rPr lang="nb-NO" baseline="0" dirty="0" smtClean="0"/>
              <a:t>Du har et krav om å alltid være tilgjengelig eller høy </a:t>
            </a:r>
            <a:r>
              <a:rPr lang="nb-NO" baseline="0" dirty="0" err="1" smtClean="0"/>
              <a:t>oppetid</a:t>
            </a:r>
            <a:r>
              <a:rPr lang="nb-NO" baseline="0" dirty="0" smtClean="0"/>
              <a:t>. Enten du trenger å ha konsistente data eller ei kan Cassandra tilby dette langt bedre enn hva eksisterende relasjonsdatabaser kan. Den er bygget for </a:t>
            </a:r>
            <a:r>
              <a:rPr lang="nb-NO" baseline="0" dirty="0" err="1" smtClean="0"/>
              <a:t>f.eks</a:t>
            </a:r>
            <a:r>
              <a:rPr lang="nb-NO" baseline="0" dirty="0" smtClean="0"/>
              <a:t> enkelt å håndtere </a:t>
            </a:r>
            <a:r>
              <a:rPr lang="nb-NO" baseline="0" dirty="0" err="1" smtClean="0"/>
              <a:t>multi-datacenter</a:t>
            </a:r>
            <a:r>
              <a:rPr lang="nb-NO" baseline="0" dirty="0" smtClean="0"/>
              <a:t> </a:t>
            </a:r>
            <a:r>
              <a:rPr lang="nb-NO" baseline="0" dirty="0" err="1" smtClean="0"/>
              <a:t>deployment</a:t>
            </a:r>
            <a:r>
              <a:rPr lang="nb-NO" baseline="0" dirty="0" smtClean="0"/>
              <a:t>. Det vil si at du kan </a:t>
            </a:r>
            <a:r>
              <a:rPr lang="nb-NO" baseline="0" dirty="0" err="1" smtClean="0"/>
              <a:t>deploye</a:t>
            </a:r>
            <a:r>
              <a:rPr lang="nb-NO" baseline="0" dirty="0" smtClean="0"/>
              <a:t> databasen over flere datasentre som snakker sammen og fungerer som ett </a:t>
            </a:r>
            <a:r>
              <a:rPr lang="nb-NO" baseline="0" dirty="0" err="1" smtClean="0"/>
              <a:t>cluster</a:t>
            </a:r>
            <a:r>
              <a:rPr lang="nb-NO" baseline="0" dirty="0" smtClean="0"/>
              <a:t>. Vil være tilgjengelig selv når hele datasentre går ned. En annen fordel er hvor enkelt det er å flytte data nærmere </a:t>
            </a:r>
            <a:r>
              <a:rPr lang="nb-NO" baseline="0" dirty="0" err="1" smtClean="0"/>
              <a:t>brukerene</a:t>
            </a:r>
            <a:r>
              <a:rPr lang="nb-NO" baseline="0" dirty="0" smtClean="0"/>
              <a:t> sine på denne måten, uten å bygge ekstra funksjonalitet på toppen.</a:t>
            </a:r>
          </a:p>
          <a:p>
            <a:pPr marL="342900" lvl="2" indent="-342900">
              <a:buSzPct val="75000"/>
              <a:buFont typeface="Arial" charset="0"/>
              <a:buChar char="•"/>
            </a:pPr>
            <a:r>
              <a:rPr lang="nb-NO" baseline="0" dirty="0" smtClean="0"/>
              <a:t>Eller du kan bare ha behov for å være robust mot hardware feil på enkeltmaskiner. Du kan da kjøre opp flere maskiner ved siden av hverandre som fungerer som ett </a:t>
            </a:r>
            <a:r>
              <a:rPr lang="nb-NO" baseline="0" dirty="0" err="1" smtClean="0"/>
              <a:t>cluster</a:t>
            </a:r>
            <a:r>
              <a:rPr lang="nb-NO" baseline="0" dirty="0" smtClean="0"/>
              <a:t>, og vil fortsette å fungere selv når en eller flere av maskinene går offline eller feiler av en eller annen grunn.</a:t>
            </a:r>
          </a:p>
        </p:txBody>
      </p:sp>
    </p:spTree>
    <p:extLst>
      <p:ext uri="{BB962C8B-B14F-4D97-AF65-F5344CB8AC3E}">
        <p14:creationId xmlns:p14="http://schemas.microsoft.com/office/powerpoint/2010/main" val="11445514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Shape 121"/>
          <p:cNvSpPr>
            <a:spLocks noGrp="1" noRot="1" noChangeAspect="1"/>
          </p:cNvSpPr>
          <p:nvPr>
            <p:ph type="sldImg"/>
          </p:nvPr>
        </p:nvSpPr>
        <p:spPr>
          <a:xfrm>
            <a:off x="1143000" y="685800"/>
            <a:ext cx="4572000" cy="3429000"/>
          </a:xfrm>
          <a:prstGeom prst="rect">
            <a:avLst/>
          </a:prstGeom>
        </p:spPr>
        <p:txBody>
          <a:bodyPr/>
          <a:lstStyle/>
          <a:p>
            <a:endParaRPr/>
          </a:p>
        </p:txBody>
      </p:sp>
      <p:sp>
        <p:nvSpPr>
          <p:cNvPr id="122" name="Shape 122"/>
          <p:cNvSpPr>
            <a:spLocks noGrp="1"/>
          </p:cNvSpPr>
          <p:nvPr>
            <p:ph type="body" sz="quarter" idx="1"/>
          </p:nvPr>
        </p:nvSpPr>
        <p:spPr>
          <a:prstGeom prst="rect">
            <a:avLst/>
          </a:prstGeom>
        </p:spPr>
        <p:txBody>
          <a:bodyPr/>
          <a:lstStyle/>
          <a:p>
            <a:pPr marL="342900" marR="0" lvl="2" indent="-342900" defTabSz="457200" eaLnBrk="1" fontAlgn="auto" latinLnBrk="0" hangingPunct="1">
              <a:lnSpc>
                <a:spcPct val="117999"/>
              </a:lnSpc>
              <a:spcBef>
                <a:spcPts val="0"/>
              </a:spcBef>
              <a:spcAft>
                <a:spcPts val="0"/>
              </a:spcAft>
              <a:buClrTx/>
              <a:buSzPct val="75000"/>
              <a:buFont typeface="Arial" charset="0"/>
              <a:buNone/>
              <a:tabLst/>
              <a:defRPr/>
            </a:pPr>
            <a:endParaRPr lang="nb-NO" baseline="0" dirty="0" smtClean="0"/>
          </a:p>
        </p:txBody>
      </p:sp>
    </p:spTree>
    <p:extLst>
      <p:ext uri="{BB962C8B-B14F-4D97-AF65-F5344CB8AC3E}">
        <p14:creationId xmlns:p14="http://schemas.microsoft.com/office/powerpoint/2010/main" val="2954134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Shape 121"/>
          <p:cNvSpPr>
            <a:spLocks noGrp="1" noRot="1" noChangeAspect="1"/>
          </p:cNvSpPr>
          <p:nvPr>
            <p:ph type="sldImg"/>
          </p:nvPr>
        </p:nvSpPr>
        <p:spPr>
          <a:xfrm>
            <a:off x="1143000" y="685800"/>
            <a:ext cx="4572000" cy="3429000"/>
          </a:xfrm>
          <a:prstGeom prst="rect">
            <a:avLst/>
          </a:prstGeom>
        </p:spPr>
        <p:txBody>
          <a:bodyPr/>
          <a:lstStyle/>
          <a:p>
            <a:endParaRPr/>
          </a:p>
        </p:txBody>
      </p:sp>
      <p:sp>
        <p:nvSpPr>
          <p:cNvPr id="122" name="Shape 122"/>
          <p:cNvSpPr>
            <a:spLocks noGrp="1"/>
          </p:cNvSpPr>
          <p:nvPr>
            <p:ph type="body" sz="quarter" idx="1"/>
          </p:nvPr>
        </p:nvSpPr>
        <p:spPr>
          <a:prstGeom prst="rect">
            <a:avLst/>
          </a:prstGeom>
        </p:spPr>
        <p:txBody>
          <a:bodyPr/>
          <a:lstStyle/>
          <a:p>
            <a:pPr marL="0" lvl="2" indent="0" algn="l">
              <a:buSzPct val="75000"/>
              <a:buFont typeface="Arial" charset="0"/>
              <a:buNone/>
            </a:pPr>
            <a:endParaRPr lang="nb-NO" baseline="0" dirty="0" smtClean="0"/>
          </a:p>
          <a:p>
            <a:pPr marL="0" marR="0" lvl="2" indent="0" algn="l" defTabSz="457200" eaLnBrk="1" fontAlgn="auto" latinLnBrk="0" hangingPunct="1">
              <a:lnSpc>
                <a:spcPct val="117999"/>
              </a:lnSpc>
              <a:spcBef>
                <a:spcPts val="0"/>
              </a:spcBef>
              <a:spcAft>
                <a:spcPts val="0"/>
              </a:spcAft>
              <a:buClrTx/>
              <a:buSzPct val="75000"/>
              <a:buFont typeface="Arial" charset="0"/>
              <a:buNone/>
              <a:tabLst/>
              <a:defRPr/>
            </a:pPr>
            <a:r>
              <a:rPr lang="nb-NO" baseline="0" dirty="0" smtClean="0"/>
              <a:t>Kalles ofte for </a:t>
            </a:r>
            <a:r>
              <a:rPr lang="nb-NO" baseline="0" dirty="0" err="1" smtClean="0"/>
              <a:t>Extensible</a:t>
            </a:r>
            <a:r>
              <a:rPr lang="nb-NO" baseline="0" dirty="0" smtClean="0"/>
              <a:t> </a:t>
            </a:r>
            <a:r>
              <a:rPr lang="nb-NO" baseline="0" dirty="0" err="1" smtClean="0"/>
              <a:t>record</a:t>
            </a:r>
            <a:r>
              <a:rPr lang="nb-NO" baseline="0" dirty="0" smtClean="0"/>
              <a:t> store</a:t>
            </a:r>
          </a:p>
          <a:p>
            <a:pPr marL="0" marR="0" lvl="2" indent="0" algn="l" defTabSz="457200" eaLnBrk="1" fontAlgn="auto" latinLnBrk="0" hangingPunct="1">
              <a:lnSpc>
                <a:spcPct val="117999"/>
              </a:lnSpc>
              <a:spcBef>
                <a:spcPts val="0"/>
              </a:spcBef>
              <a:spcAft>
                <a:spcPts val="0"/>
              </a:spcAft>
              <a:buClrTx/>
              <a:buSzPct val="75000"/>
              <a:buFont typeface="Arial" charset="0"/>
              <a:buNone/>
              <a:tabLst/>
              <a:defRPr/>
            </a:pPr>
            <a:endParaRPr lang="nb-NO" baseline="0" dirty="0" smtClean="0"/>
          </a:p>
          <a:p>
            <a:pPr marL="0" marR="0" lvl="2" indent="0" algn="l" defTabSz="457200" eaLnBrk="1" fontAlgn="auto" latinLnBrk="0" hangingPunct="1">
              <a:lnSpc>
                <a:spcPct val="117999"/>
              </a:lnSpc>
              <a:spcBef>
                <a:spcPts val="0"/>
              </a:spcBef>
              <a:spcAft>
                <a:spcPts val="0"/>
              </a:spcAft>
              <a:buClrTx/>
              <a:buSzPct val="75000"/>
              <a:buFont typeface="Arial" charset="0"/>
              <a:buNone/>
              <a:tabLst/>
              <a:defRPr/>
            </a:pPr>
            <a:r>
              <a:rPr lang="nb-NO" baseline="0" dirty="0" smtClean="0"/>
              <a:t>En Data store for Big Data</a:t>
            </a:r>
          </a:p>
          <a:p>
            <a:pPr marL="0" marR="0" lvl="2" indent="0" algn="l" defTabSz="457200" eaLnBrk="1" fontAlgn="auto" latinLnBrk="0" hangingPunct="1">
              <a:lnSpc>
                <a:spcPct val="117999"/>
              </a:lnSpc>
              <a:spcBef>
                <a:spcPts val="0"/>
              </a:spcBef>
              <a:spcAft>
                <a:spcPts val="0"/>
              </a:spcAft>
              <a:buClrTx/>
              <a:buSzPct val="75000"/>
              <a:buFont typeface="Arial" charset="0"/>
              <a:buNone/>
              <a:tabLst/>
              <a:defRPr/>
            </a:pPr>
            <a:endParaRPr lang="nb-NO" baseline="0" dirty="0" smtClean="0"/>
          </a:p>
          <a:p>
            <a:pPr marL="0" marR="0" lvl="2" indent="0" algn="l" defTabSz="457200" eaLnBrk="1" fontAlgn="auto" latinLnBrk="0" hangingPunct="1">
              <a:lnSpc>
                <a:spcPct val="117999"/>
              </a:lnSpc>
              <a:spcBef>
                <a:spcPts val="0"/>
              </a:spcBef>
              <a:spcAft>
                <a:spcPts val="0"/>
              </a:spcAft>
              <a:buClrTx/>
              <a:buSzPct val="75000"/>
              <a:buFont typeface="Arial" charset="0"/>
              <a:buNone/>
              <a:tabLst/>
              <a:defRPr/>
            </a:pPr>
            <a:r>
              <a:rPr lang="nb-NO" baseline="0" dirty="0" smtClean="0"/>
              <a:t>Passer spesielt godt til </a:t>
            </a:r>
            <a:r>
              <a:rPr lang="nb-NO" baseline="0" dirty="0" err="1" smtClean="0"/>
              <a:t>internet</a:t>
            </a:r>
            <a:r>
              <a:rPr lang="nb-NO" baseline="0" dirty="0" smtClean="0"/>
              <a:t> </a:t>
            </a:r>
            <a:r>
              <a:rPr lang="nb-NO" baseline="0" dirty="0" err="1" smtClean="0"/>
              <a:t>of</a:t>
            </a:r>
            <a:r>
              <a:rPr lang="nb-NO" baseline="0" dirty="0" smtClean="0"/>
              <a:t> </a:t>
            </a:r>
            <a:r>
              <a:rPr lang="nb-NO" baseline="0" dirty="0" err="1" smtClean="0"/>
              <a:t>things</a:t>
            </a:r>
            <a:r>
              <a:rPr lang="nb-NO" baseline="0" dirty="0" smtClean="0"/>
              <a:t>, meldingstjenester og generelt store datamengder</a:t>
            </a:r>
            <a:r>
              <a:rPr lang="nb-NO" baseline="0" dirty="0" smtClean="0"/>
              <a:t>.</a:t>
            </a:r>
            <a:endParaRPr lang="nb-NO" baseline="0" dirty="0" smtClean="0"/>
          </a:p>
          <a:p>
            <a:pPr marL="0" marR="0" lvl="2" indent="0" algn="l" defTabSz="457200" eaLnBrk="1" fontAlgn="auto" latinLnBrk="0" hangingPunct="1">
              <a:lnSpc>
                <a:spcPct val="117999"/>
              </a:lnSpc>
              <a:spcBef>
                <a:spcPts val="0"/>
              </a:spcBef>
              <a:spcAft>
                <a:spcPts val="0"/>
              </a:spcAft>
              <a:buClrTx/>
              <a:buSzPct val="75000"/>
              <a:buFont typeface="Arial" charset="0"/>
              <a:buNone/>
              <a:tabLst/>
              <a:defRPr/>
            </a:pPr>
            <a:endParaRPr lang="nb-NO" baseline="0" dirty="0" smtClean="0"/>
          </a:p>
          <a:p>
            <a:pPr marL="0" lvl="2" indent="0" algn="l">
              <a:buSzPct val="75000"/>
              <a:buFont typeface="Arial" charset="0"/>
              <a:buNone/>
            </a:pPr>
            <a:r>
              <a:rPr lang="nb-NO" baseline="0" dirty="0" smtClean="0"/>
              <a:t>Opptil flere milliarder kolonner per rad</a:t>
            </a:r>
          </a:p>
          <a:p>
            <a:pPr marL="0" lvl="2" indent="0" algn="l">
              <a:buSzPct val="75000"/>
              <a:buFont typeface="Arial" charset="0"/>
              <a:buNone/>
            </a:pPr>
            <a:r>
              <a:rPr lang="nb-NO" baseline="0" dirty="0" smtClean="0"/>
              <a:t>Ikke ”statiske” kolonner som du definerer i et skjema.  </a:t>
            </a:r>
          </a:p>
          <a:p>
            <a:pPr marL="0" lvl="2" indent="0" algn="l">
              <a:buSzPct val="75000"/>
              <a:buFont typeface="Arial" charset="0"/>
              <a:buNone/>
            </a:pPr>
            <a:r>
              <a:rPr lang="nb-NO" baseline="0" dirty="0" smtClean="0"/>
              <a:t>Man definerer ikke opp et skjema med 2 milliarder kolonner.</a:t>
            </a:r>
          </a:p>
          <a:p>
            <a:pPr marL="0" lvl="2" indent="0" algn="l">
              <a:buSzPct val="75000"/>
              <a:buFont typeface="Arial" charset="0"/>
              <a:buNone/>
            </a:pPr>
            <a:r>
              <a:rPr lang="nb-NO" baseline="0" dirty="0" smtClean="0"/>
              <a:t>Skjemadefinisjonen ligner </a:t>
            </a:r>
            <a:r>
              <a:rPr lang="nb-NO" baseline="0" dirty="0" smtClean="0"/>
              <a:t>på skjemaene for </a:t>
            </a:r>
            <a:r>
              <a:rPr lang="nb-NO" baseline="0" dirty="0" smtClean="0"/>
              <a:t>relasjonsdatabaser.</a:t>
            </a:r>
            <a:endParaRPr lang="nb-NO" baseline="0" dirty="0" smtClean="0"/>
          </a:p>
        </p:txBody>
      </p:sp>
    </p:spTree>
    <p:extLst>
      <p:ext uri="{BB962C8B-B14F-4D97-AF65-F5344CB8AC3E}">
        <p14:creationId xmlns:p14="http://schemas.microsoft.com/office/powerpoint/2010/main" val="20624174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Shape 121"/>
          <p:cNvSpPr>
            <a:spLocks noGrp="1" noRot="1" noChangeAspect="1"/>
          </p:cNvSpPr>
          <p:nvPr>
            <p:ph type="sldImg"/>
          </p:nvPr>
        </p:nvSpPr>
        <p:spPr>
          <a:xfrm>
            <a:off x="1143000" y="685800"/>
            <a:ext cx="4572000" cy="3429000"/>
          </a:xfrm>
          <a:prstGeom prst="rect">
            <a:avLst/>
          </a:prstGeom>
        </p:spPr>
        <p:txBody>
          <a:bodyPr/>
          <a:lstStyle/>
          <a:p>
            <a:endParaRPr/>
          </a:p>
        </p:txBody>
      </p:sp>
      <p:sp>
        <p:nvSpPr>
          <p:cNvPr id="122" name="Shape 122"/>
          <p:cNvSpPr>
            <a:spLocks noGrp="1"/>
          </p:cNvSpPr>
          <p:nvPr>
            <p:ph type="body" sz="quarter" idx="1"/>
          </p:nvPr>
        </p:nvSpPr>
        <p:spPr>
          <a:prstGeom prst="rect">
            <a:avLst/>
          </a:prstGeom>
        </p:spPr>
        <p:txBody>
          <a:bodyPr/>
          <a:lstStyle/>
          <a:p>
            <a:pPr marL="342900" lvl="2" indent="-342900">
              <a:buSzPct val="75000"/>
              <a:buFont typeface="Arial" charset="0"/>
              <a:buChar char="•"/>
            </a:pPr>
            <a:r>
              <a:rPr lang="nb-NO" baseline="0" dirty="0" smtClean="0"/>
              <a:t>Et tenkt </a:t>
            </a:r>
            <a:r>
              <a:rPr lang="nb-NO" baseline="0" dirty="0" err="1" smtClean="0"/>
              <a:t>use</a:t>
            </a:r>
            <a:r>
              <a:rPr lang="nb-NO" baseline="0" dirty="0" smtClean="0"/>
              <a:t> case er hvor vi ønsker å lagre </a:t>
            </a:r>
            <a:r>
              <a:rPr lang="nb-NO" baseline="0" dirty="0" err="1" smtClean="0"/>
              <a:t>sensordata</a:t>
            </a:r>
            <a:r>
              <a:rPr lang="nb-NO" baseline="0" dirty="0" smtClean="0"/>
              <a:t> fra værsensorer</a:t>
            </a:r>
          </a:p>
          <a:p>
            <a:pPr marL="342900" lvl="2" indent="-342900">
              <a:buSzPct val="75000"/>
              <a:buFont typeface="Arial" charset="0"/>
              <a:buChar char="•"/>
            </a:pPr>
            <a:r>
              <a:rPr lang="nb-NO" baseline="0" dirty="0" smtClean="0"/>
              <a:t>Vi har en unik ID for stasjonen, et tidspunkt for registreringen og temperaturen som ble avlest</a:t>
            </a:r>
          </a:p>
          <a:p>
            <a:pPr marL="342900" lvl="2" indent="-342900">
              <a:buSzPct val="75000"/>
              <a:buFont typeface="Arial" charset="0"/>
              <a:buChar char="•"/>
            </a:pPr>
            <a:r>
              <a:rPr lang="nb-NO" baseline="0" dirty="0" smtClean="0"/>
              <a:t>I en relasjonsdatabase ville man kanskje modellert det som dette </a:t>
            </a:r>
            <a:r>
              <a:rPr lang="nb-NO" b="1" baseline="0" dirty="0" smtClean="0"/>
              <a:t>REF TABLE</a:t>
            </a:r>
            <a:endParaRPr lang="nb-NO" b="0" baseline="0" dirty="0" smtClean="0"/>
          </a:p>
          <a:p>
            <a:pPr marL="342900" lvl="2" indent="-342900">
              <a:buSzPct val="75000"/>
              <a:buFont typeface="Arial" charset="0"/>
              <a:buChar char="•"/>
            </a:pPr>
            <a:endParaRPr lang="nb-NO" b="0" baseline="0" dirty="0" smtClean="0">
              <a:sym typeface="Wingdings"/>
            </a:endParaRPr>
          </a:p>
          <a:p>
            <a:pPr marL="342900" lvl="2" indent="-342900">
              <a:buSzPct val="75000"/>
              <a:buFont typeface="Arial" charset="0"/>
              <a:buChar char="•"/>
            </a:pPr>
            <a:r>
              <a:rPr lang="nb-NO" b="0" baseline="0" dirty="0" smtClean="0">
                <a:sym typeface="Wingdings"/>
              </a:rPr>
              <a:t>Resultatet i en relasjonsdatabase vil se cirka slik ut </a:t>
            </a:r>
            <a:r>
              <a:rPr lang="nb-NO" b="1" baseline="0" dirty="0" smtClean="0">
                <a:sym typeface="Wingdings"/>
              </a:rPr>
              <a:t>PEK PÅ TABELLEN I BUNN</a:t>
            </a:r>
            <a:endParaRPr lang="nb-NO" b="0" baseline="0" dirty="0" smtClean="0">
              <a:sym typeface="Wingdings"/>
            </a:endParaRPr>
          </a:p>
          <a:p>
            <a:pPr marL="342900" lvl="2" indent="-342900">
              <a:buSzPct val="75000"/>
              <a:buFont typeface="Arial" charset="0"/>
              <a:buChar char="•"/>
            </a:pPr>
            <a:r>
              <a:rPr lang="nb-NO" b="0" baseline="0" dirty="0" smtClean="0">
                <a:sym typeface="Wingdings"/>
              </a:rPr>
              <a:t>Hver horisontale rad lagres sammen på disk</a:t>
            </a:r>
          </a:p>
          <a:p>
            <a:pPr marL="342900" lvl="2" indent="-342900">
              <a:buSzPct val="75000"/>
              <a:buFont typeface="Arial" charset="0"/>
              <a:buChar char="•"/>
            </a:pPr>
            <a:r>
              <a:rPr lang="nb-NO" b="0" baseline="0" dirty="0" smtClean="0">
                <a:sym typeface="Wingdings"/>
              </a:rPr>
              <a:t>Det er ingenting galt med dette. Er det?</a:t>
            </a:r>
          </a:p>
          <a:p>
            <a:pPr marL="342900" lvl="2" indent="-342900">
              <a:buSzPct val="75000"/>
              <a:buFont typeface="Arial" charset="0"/>
              <a:buChar char="•"/>
            </a:pPr>
            <a:r>
              <a:rPr lang="nb-NO" b="0" baseline="0" dirty="0" smtClean="0">
                <a:sym typeface="Wingdings"/>
              </a:rPr>
              <a:t>Hva hvis vi øker antallet sensorer til 100? Til 1000? Til 10.000?</a:t>
            </a:r>
          </a:p>
          <a:p>
            <a:pPr marL="342900" lvl="2" indent="-342900">
              <a:buSzPct val="75000"/>
              <a:buFont typeface="Arial" charset="0"/>
              <a:buChar char="•"/>
            </a:pPr>
            <a:r>
              <a:rPr lang="nb-NO" b="0" baseline="0" dirty="0" smtClean="0">
                <a:sym typeface="Wingdings"/>
              </a:rPr>
              <a:t>Hva hvis vi øker intervallene fra hvert minutt til hvert sekund?</a:t>
            </a:r>
          </a:p>
          <a:p>
            <a:pPr marL="342900" lvl="2" indent="-342900">
              <a:buSzPct val="75000"/>
              <a:buFont typeface="Arial" charset="0"/>
              <a:buChar char="•"/>
            </a:pPr>
            <a:r>
              <a:rPr lang="nb-NO" b="0" baseline="0" dirty="0" smtClean="0">
                <a:sym typeface="Wingdings"/>
              </a:rPr>
              <a:t>Det blir MYE data å håndtere for en tradisjonell relasjonsdatabase.</a:t>
            </a:r>
          </a:p>
          <a:p>
            <a:pPr marL="342900" lvl="2" indent="-342900">
              <a:buSzPct val="75000"/>
              <a:buFont typeface="Arial" charset="0"/>
              <a:buChar char="•"/>
            </a:pPr>
            <a:r>
              <a:rPr lang="nb-NO" b="0" baseline="0" dirty="0" smtClean="0">
                <a:sym typeface="Wingdings"/>
              </a:rPr>
              <a:t>Det vil også fort bli </a:t>
            </a:r>
            <a:r>
              <a:rPr lang="nb-NO" b="0" baseline="0" dirty="0" err="1" smtClean="0">
                <a:sym typeface="Wingdings"/>
              </a:rPr>
              <a:t>kapasitetproblemer</a:t>
            </a:r>
            <a:r>
              <a:rPr lang="nb-NO" b="0" baseline="0" dirty="0" smtClean="0">
                <a:sym typeface="Wingdings"/>
              </a:rPr>
              <a:t> med både disk og tilgjengelig CPU og minne.</a:t>
            </a:r>
          </a:p>
          <a:p>
            <a:pPr marL="342900" lvl="2" indent="-342900">
              <a:buSzPct val="75000"/>
              <a:buFont typeface="Arial" charset="0"/>
              <a:buChar char="•"/>
            </a:pPr>
            <a:r>
              <a:rPr lang="nb-NO" b="0" baseline="0" dirty="0" smtClean="0">
                <a:sym typeface="Wingdings"/>
              </a:rPr>
              <a:t>Relasjonsdatabaser gjør og en god del validering som er overflødig i et case som dette.</a:t>
            </a:r>
          </a:p>
          <a:p>
            <a:pPr marL="342900" lvl="2" indent="-342900">
              <a:buSzPct val="75000"/>
              <a:buFont typeface="Arial" charset="0"/>
              <a:buChar char="•"/>
            </a:pPr>
            <a:r>
              <a:rPr lang="nb-NO" b="0" baseline="0" dirty="0" smtClean="0">
                <a:sym typeface="Wingdings"/>
              </a:rPr>
              <a:t>Immutable data</a:t>
            </a:r>
          </a:p>
          <a:p>
            <a:pPr marL="342900" lvl="2" indent="-342900">
              <a:buSzPct val="75000"/>
              <a:buFont typeface="Arial" charset="0"/>
              <a:buChar char="•"/>
            </a:pPr>
            <a:r>
              <a:rPr lang="nb-NO" b="0" baseline="0" dirty="0" smtClean="0">
                <a:sym typeface="Wingdings"/>
              </a:rPr>
              <a:t>Vil ikke risikere å skrive over eksisterende verdier</a:t>
            </a:r>
          </a:p>
          <a:p>
            <a:pPr marL="342900" lvl="2" indent="-342900">
              <a:buSzPct val="75000"/>
              <a:buFont typeface="Arial" charset="0"/>
              <a:buChar char="•"/>
            </a:pPr>
            <a:r>
              <a:rPr lang="nb-NO" b="0" baseline="0" dirty="0" smtClean="0">
                <a:sym typeface="Wingdings"/>
              </a:rPr>
              <a:t>Trenger ikke full ACID støtte.</a:t>
            </a:r>
          </a:p>
          <a:p>
            <a:pPr marL="342900" lvl="2" indent="-342900">
              <a:buSzPct val="75000"/>
              <a:buFont typeface="Arial" charset="0"/>
              <a:buChar char="•"/>
            </a:pPr>
            <a:r>
              <a:rPr lang="nb-NO" b="0" baseline="0" dirty="0" smtClean="0">
                <a:sym typeface="Wingdings"/>
              </a:rPr>
              <a:t>En annen problemstilling er å søke igjennom disse dataene i ettertid.</a:t>
            </a:r>
          </a:p>
          <a:p>
            <a:pPr marL="342900" lvl="2" indent="-342900">
              <a:buSzPct val="75000"/>
              <a:buFont typeface="Arial" charset="0"/>
              <a:buChar char="•"/>
            </a:pPr>
            <a:r>
              <a:rPr lang="nb-NO" b="0" baseline="0" dirty="0" smtClean="0">
                <a:sym typeface="Wingdings"/>
              </a:rPr>
              <a:t>Hvis man for eksempel skal regne snitt-temperatur for en måned må man lete igjennom alle radene for en hel måned. Det kan fort bli mye å lete igjennom i motsetning til å kun hente kolonnen for temperatur.</a:t>
            </a:r>
          </a:p>
          <a:p>
            <a:pPr marL="342900" lvl="2" indent="-342900">
              <a:buSzPct val="75000"/>
              <a:buFont typeface="Arial" charset="0"/>
              <a:buChar char="•"/>
            </a:pPr>
            <a:endParaRPr lang="nb-NO" b="0" baseline="0" dirty="0" smtClean="0">
              <a:sym typeface="Helvetica Neue"/>
            </a:endParaRPr>
          </a:p>
          <a:p>
            <a:pPr marL="342900" lvl="2" indent="-342900">
              <a:buSzPct val="75000"/>
              <a:buFont typeface="Arial" charset="0"/>
              <a:buChar char="•"/>
            </a:pPr>
            <a:r>
              <a:rPr lang="nb-NO" b="0" baseline="0" dirty="0" smtClean="0">
                <a:sym typeface="Helvetica Neue"/>
              </a:rPr>
              <a:t>Hvis vi ser på hvordan det vil se ut i en </a:t>
            </a:r>
            <a:r>
              <a:rPr lang="nb-NO" b="0" baseline="0" dirty="0" err="1" smtClean="0">
                <a:sym typeface="Helvetica Neue"/>
              </a:rPr>
              <a:t>Wide</a:t>
            </a:r>
            <a:r>
              <a:rPr lang="nb-NO" b="0" baseline="0" dirty="0" smtClean="0">
                <a:sym typeface="Helvetica Neue"/>
              </a:rPr>
              <a:t> </a:t>
            </a:r>
            <a:r>
              <a:rPr lang="nb-NO" b="0" baseline="0" dirty="0" err="1" smtClean="0">
                <a:sym typeface="Helvetica Neue"/>
              </a:rPr>
              <a:t>Column</a:t>
            </a:r>
            <a:r>
              <a:rPr lang="nb-NO" b="0" baseline="0" dirty="0" smtClean="0">
                <a:sym typeface="Helvetica Neue"/>
              </a:rPr>
              <a:t> Store...</a:t>
            </a:r>
            <a:endParaRPr lang="nb-NO" b="0" baseline="0" dirty="0" smtClean="0">
              <a:sym typeface="Wingdings"/>
            </a:endParaRPr>
          </a:p>
        </p:txBody>
      </p:sp>
    </p:spTree>
    <p:extLst>
      <p:ext uri="{BB962C8B-B14F-4D97-AF65-F5344CB8AC3E}">
        <p14:creationId xmlns:p14="http://schemas.microsoft.com/office/powerpoint/2010/main" val="14035473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Shape 121"/>
          <p:cNvSpPr>
            <a:spLocks noGrp="1" noRot="1" noChangeAspect="1"/>
          </p:cNvSpPr>
          <p:nvPr>
            <p:ph type="sldImg"/>
          </p:nvPr>
        </p:nvSpPr>
        <p:spPr>
          <a:xfrm>
            <a:off x="1143000" y="685800"/>
            <a:ext cx="4572000" cy="3429000"/>
          </a:xfrm>
          <a:prstGeom prst="rect">
            <a:avLst/>
          </a:prstGeom>
        </p:spPr>
        <p:txBody>
          <a:bodyPr/>
          <a:lstStyle/>
          <a:p>
            <a:endParaRPr/>
          </a:p>
        </p:txBody>
      </p:sp>
      <p:sp>
        <p:nvSpPr>
          <p:cNvPr id="122" name="Shape 122"/>
          <p:cNvSpPr>
            <a:spLocks noGrp="1"/>
          </p:cNvSpPr>
          <p:nvPr>
            <p:ph type="body" sz="quarter" idx="1"/>
          </p:nvPr>
        </p:nvSpPr>
        <p:spPr>
          <a:prstGeom prst="rect">
            <a:avLst/>
          </a:prstGeom>
        </p:spPr>
        <p:txBody>
          <a:bodyPr/>
          <a:lstStyle/>
          <a:p>
            <a:pPr marL="342900" lvl="2" indent="-342900">
              <a:buSzPct val="75000"/>
              <a:buFont typeface="Arial" charset="0"/>
              <a:buChar char="•"/>
            </a:pPr>
            <a:r>
              <a:rPr lang="nb-NO" baseline="0" dirty="0" smtClean="0"/>
              <a:t>Det ser nesten likt ut </a:t>
            </a:r>
          </a:p>
          <a:p>
            <a:pPr marL="342900" lvl="2" indent="-342900">
              <a:buSzPct val="75000"/>
              <a:buFont typeface="Arial" charset="0"/>
              <a:buChar char="•"/>
            </a:pPr>
            <a:r>
              <a:rPr lang="nb-NO" baseline="0" dirty="0" smtClean="0"/>
              <a:t>Eneste forskjellen er at vi ikke har et ID felt som er unikt for hvert </a:t>
            </a:r>
            <a:r>
              <a:rPr lang="nb-NO" baseline="0" dirty="0" err="1" smtClean="0"/>
              <a:t>event</a:t>
            </a:r>
            <a:r>
              <a:rPr lang="nb-NO" baseline="0" dirty="0" smtClean="0"/>
              <a:t> som lagres</a:t>
            </a:r>
          </a:p>
          <a:p>
            <a:pPr marL="342900" lvl="2" indent="-342900">
              <a:buSzPct val="75000"/>
              <a:buFont typeface="Arial" charset="0"/>
              <a:buChar char="•"/>
            </a:pPr>
            <a:r>
              <a:rPr lang="nb-NO" baseline="0" dirty="0" smtClean="0"/>
              <a:t>I tillegg er </a:t>
            </a:r>
            <a:r>
              <a:rPr lang="nb-NO" b="1" baseline="0" dirty="0" smtClean="0"/>
              <a:t>timestamp</a:t>
            </a:r>
            <a:r>
              <a:rPr lang="nb-NO" b="0" baseline="0" dirty="0" smtClean="0"/>
              <a:t> en del av PRIMARY KEY definisjonen</a:t>
            </a:r>
          </a:p>
          <a:p>
            <a:pPr marL="342900" lvl="2" indent="-342900">
              <a:buSzPct val="75000"/>
              <a:buFont typeface="Arial" charset="0"/>
              <a:buChar char="•"/>
            </a:pPr>
            <a:r>
              <a:rPr lang="nb-NO" b="0" baseline="0" dirty="0" smtClean="0"/>
              <a:t>Det er kun første verdien i PRIMARY KEY som er nøkkelen til dataene. Den som brukes for å finne dataene dine.</a:t>
            </a:r>
          </a:p>
          <a:p>
            <a:pPr marL="342900" lvl="2" indent="-342900">
              <a:buSzPct val="75000"/>
              <a:buFont typeface="Arial" charset="0"/>
              <a:buChar char="•"/>
            </a:pPr>
            <a:r>
              <a:rPr lang="nb-NO" b="0" baseline="0" dirty="0" smtClean="0"/>
              <a:t>Hvis du spør etter dataene kun med </a:t>
            </a:r>
            <a:r>
              <a:rPr lang="nb-NO" b="0" baseline="0" dirty="0" err="1" smtClean="0"/>
              <a:t>sensor_id</a:t>
            </a:r>
            <a:r>
              <a:rPr lang="nb-NO" b="0" baseline="0" dirty="0" smtClean="0"/>
              <a:t> får du all data som er lagret for den sensoren.</a:t>
            </a:r>
          </a:p>
          <a:p>
            <a:pPr marL="342900" lvl="2" indent="-342900">
              <a:buSzPct val="75000"/>
              <a:buFont typeface="Arial" charset="0"/>
              <a:buChar char="•"/>
            </a:pPr>
            <a:r>
              <a:rPr lang="nb-NO" b="0" baseline="0" dirty="0" smtClean="0"/>
              <a:t>Resten av verdiene er såkalte ”</a:t>
            </a:r>
            <a:r>
              <a:rPr lang="nb-NO" b="0" baseline="0" dirty="0" err="1" smtClean="0"/>
              <a:t>clustering</a:t>
            </a:r>
            <a:r>
              <a:rPr lang="nb-NO" b="0" baseline="0" dirty="0" smtClean="0"/>
              <a:t> </a:t>
            </a:r>
            <a:r>
              <a:rPr lang="nb-NO" b="0" baseline="0" dirty="0" err="1" smtClean="0"/>
              <a:t>columns</a:t>
            </a:r>
            <a:r>
              <a:rPr lang="nb-NO" b="0" baseline="0" dirty="0" smtClean="0"/>
              <a:t>”</a:t>
            </a:r>
          </a:p>
          <a:p>
            <a:pPr marL="342900" lvl="2" indent="-342900">
              <a:buSzPct val="75000"/>
              <a:buFont typeface="Arial" charset="0"/>
              <a:buChar char="•"/>
            </a:pPr>
            <a:r>
              <a:rPr lang="nb-NO" b="0" baseline="0" dirty="0" smtClean="0"/>
              <a:t>En </a:t>
            </a:r>
            <a:r>
              <a:rPr lang="nb-NO" b="0" baseline="0" dirty="0" err="1" smtClean="0"/>
              <a:t>clustering</a:t>
            </a:r>
            <a:r>
              <a:rPr lang="nb-NO" b="0" baseline="0" dirty="0" smtClean="0"/>
              <a:t> </a:t>
            </a:r>
            <a:r>
              <a:rPr lang="nb-NO" b="0" baseline="0" dirty="0" err="1" smtClean="0"/>
              <a:t>column</a:t>
            </a:r>
            <a:r>
              <a:rPr lang="nb-NO" b="0" baseline="0" dirty="0" smtClean="0"/>
              <a:t> er egentlig bare en gruppering av data for en gitt nøkkel</a:t>
            </a:r>
          </a:p>
          <a:p>
            <a:pPr marL="342900" lvl="2" indent="-342900">
              <a:buSzPct val="75000"/>
              <a:buFont typeface="Arial" charset="0"/>
              <a:buChar char="•"/>
            </a:pPr>
            <a:r>
              <a:rPr lang="nb-NO" b="0" baseline="0" dirty="0" smtClean="0"/>
              <a:t>Data lagres sortert på disk basert på </a:t>
            </a:r>
            <a:r>
              <a:rPr lang="nb-NO" b="0" baseline="0" dirty="0" err="1" smtClean="0"/>
              <a:t>clustering</a:t>
            </a:r>
            <a:r>
              <a:rPr lang="nb-NO" b="0" baseline="0" dirty="0" smtClean="0"/>
              <a:t> </a:t>
            </a:r>
            <a:r>
              <a:rPr lang="nb-NO" b="0" baseline="0" dirty="0" err="1" smtClean="0"/>
              <a:t>column</a:t>
            </a:r>
            <a:r>
              <a:rPr lang="nb-NO" b="0" baseline="0" dirty="0" smtClean="0"/>
              <a:t> verdien, </a:t>
            </a:r>
            <a:r>
              <a:rPr lang="nb-NO" b="0" baseline="0" dirty="0" err="1" smtClean="0"/>
              <a:t>default</a:t>
            </a:r>
            <a:r>
              <a:rPr lang="nb-NO" b="0" baseline="0" dirty="0" smtClean="0"/>
              <a:t> er </a:t>
            </a:r>
            <a:r>
              <a:rPr lang="nb-NO" b="0" baseline="0" dirty="0" err="1" smtClean="0"/>
              <a:t>ascending</a:t>
            </a:r>
            <a:r>
              <a:rPr lang="nb-NO" b="0" baseline="0" dirty="0" smtClean="0"/>
              <a:t>, altså stigende.</a:t>
            </a:r>
          </a:p>
          <a:p>
            <a:pPr marL="342900" lvl="2" indent="-342900">
              <a:buSzPct val="75000"/>
              <a:buFont typeface="Arial" charset="0"/>
              <a:buChar char="•"/>
            </a:pPr>
            <a:r>
              <a:rPr lang="nb-NO" b="0" baseline="0" dirty="0" smtClean="0"/>
              <a:t>I vårt tilfelle lagres data kronologisk, siden datoene her er stigende</a:t>
            </a:r>
          </a:p>
          <a:p>
            <a:pPr marL="342900" lvl="2" indent="-342900">
              <a:buSzPct val="75000"/>
              <a:buFont typeface="Arial" charset="0"/>
              <a:buChar char="•"/>
            </a:pPr>
            <a:r>
              <a:rPr lang="nb-NO" b="0" baseline="0" dirty="0" smtClean="0"/>
              <a:t>Skal man lese ut </a:t>
            </a:r>
            <a:r>
              <a:rPr lang="nb-NO" b="0" baseline="0" dirty="0" err="1" smtClean="0"/>
              <a:t>måleverdier</a:t>
            </a:r>
            <a:r>
              <a:rPr lang="nb-NO" b="0" baseline="0" dirty="0" smtClean="0"/>
              <a:t> er det ofte kronologisk. Da leser man sekvensielt på disk, og slipper å lete flere steder for å hente ut data.</a:t>
            </a:r>
          </a:p>
          <a:p>
            <a:pPr marL="342900" lvl="2" indent="-342900">
              <a:buSzPct val="75000"/>
              <a:buFont typeface="Arial" charset="0"/>
              <a:buChar char="•"/>
            </a:pPr>
            <a:endParaRPr lang="nb-NO" b="0" baseline="0" dirty="0" smtClean="0"/>
          </a:p>
          <a:p>
            <a:pPr marL="342900" lvl="2" indent="-342900">
              <a:buSzPct val="75000"/>
              <a:buFont typeface="Arial" charset="0"/>
              <a:buChar char="•"/>
            </a:pPr>
            <a:r>
              <a:rPr lang="nb-NO" b="0" baseline="0" dirty="0" smtClean="0"/>
              <a:t>Legger man til en ny </a:t>
            </a:r>
            <a:r>
              <a:rPr lang="nb-NO" b="0" baseline="0" dirty="0" err="1" smtClean="0"/>
              <a:t>sensor_id</a:t>
            </a:r>
            <a:r>
              <a:rPr lang="nb-NO" b="0" baseline="0" dirty="0" smtClean="0"/>
              <a:t> blir det en ny nøkkel og en ny </a:t>
            </a:r>
            <a:r>
              <a:rPr lang="nb-NO" b="0" baseline="0" dirty="0" err="1" smtClean="0"/>
              <a:t>record</a:t>
            </a:r>
            <a:r>
              <a:rPr lang="nb-NO" b="0" baseline="0" dirty="0" smtClean="0"/>
              <a:t>, noe som kanskje konseptuelt sett kan sees på som en ekvivalent til en rad i en relasjonsdatabase.</a:t>
            </a:r>
            <a:endParaRPr lang="nb-NO" baseline="0" dirty="0" smtClean="0"/>
          </a:p>
          <a:p>
            <a:pPr marL="342900" lvl="2" indent="-342900">
              <a:buSzPct val="75000"/>
              <a:buFont typeface="Arial" charset="0"/>
              <a:buChar char="•"/>
            </a:pPr>
            <a:endParaRPr lang="nb-NO" baseline="0" dirty="0" smtClean="0"/>
          </a:p>
        </p:txBody>
      </p:sp>
    </p:spTree>
    <p:extLst>
      <p:ext uri="{BB962C8B-B14F-4D97-AF65-F5344CB8AC3E}">
        <p14:creationId xmlns:p14="http://schemas.microsoft.com/office/powerpoint/2010/main" val="6279776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Shape 121"/>
          <p:cNvSpPr>
            <a:spLocks noGrp="1" noRot="1" noChangeAspect="1"/>
          </p:cNvSpPr>
          <p:nvPr>
            <p:ph type="sldImg"/>
          </p:nvPr>
        </p:nvSpPr>
        <p:spPr>
          <a:xfrm>
            <a:off x="1143000" y="685800"/>
            <a:ext cx="4572000" cy="3429000"/>
          </a:xfrm>
          <a:prstGeom prst="rect">
            <a:avLst/>
          </a:prstGeom>
        </p:spPr>
        <p:txBody>
          <a:bodyPr/>
          <a:lstStyle/>
          <a:p>
            <a:endParaRPr/>
          </a:p>
        </p:txBody>
      </p:sp>
      <p:sp>
        <p:nvSpPr>
          <p:cNvPr id="122" name="Shape 122"/>
          <p:cNvSpPr>
            <a:spLocks noGrp="1"/>
          </p:cNvSpPr>
          <p:nvPr>
            <p:ph type="body" sz="quarter" idx="1"/>
          </p:nvPr>
        </p:nvSpPr>
        <p:spPr>
          <a:prstGeom prst="rect">
            <a:avLst/>
          </a:prstGeom>
        </p:spPr>
        <p:txBody>
          <a:bodyPr/>
          <a:lstStyle/>
          <a:p>
            <a:pPr marL="342900" lvl="2" indent="-342900">
              <a:buSzPct val="75000"/>
              <a:buFont typeface="Arial" charset="0"/>
              <a:buChar char="•"/>
            </a:pPr>
            <a:endParaRPr lang="nb-NO" baseline="0" dirty="0" smtClean="0"/>
          </a:p>
        </p:txBody>
      </p:sp>
    </p:spTree>
    <p:extLst>
      <p:ext uri="{BB962C8B-B14F-4D97-AF65-F5344CB8AC3E}">
        <p14:creationId xmlns:p14="http://schemas.microsoft.com/office/powerpoint/2010/main" val="12955648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Shape 121"/>
          <p:cNvSpPr>
            <a:spLocks noGrp="1" noRot="1" noChangeAspect="1"/>
          </p:cNvSpPr>
          <p:nvPr>
            <p:ph type="sldImg"/>
          </p:nvPr>
        </p:nvSpPr>
        <p:spPr>
          <a:xfrm>
            <a:off x="1143000" y="685800"/>
            <a:ext cx="4572000" cy="3429000"/>
          </a:xfrm>
          <a:prstGeom prst="rect">
            <a:avLst/>
          </a:prstGeom>
        </p:spPr>
        <p:txBody>
          <a:bodyPr/>
          <a:lstStyle/>
          <a:p>
            <a:endParaRPr/>
          </a:p>
        </p:txBody>
      </p:sp>
      <p:sp>
        <p:nvSpPr>
          <p:cNvPr id="122" name="Shape 122"/>
          <p:cNvSpPr>
            <a:spLocks noGrp="1"/>
          </p:cNvSpPr>
          <p:nvPr>
            <p:ph type="body" sz="quarter" idx="1"/>
          </p:nvPr>
        </p:nvSpPr>
        <p:spPr>
          <a:prstGeom prst="rect">
            <a:avLst/>
          </a:prstGeom>
        </p:spPr>
        <p:txBody>
          <a:bodyPr/>
          <a:lstStyle/>
          <a:p>
            <a:pPr marL="0" lvl="2" indent="0">
              <a:buSzPct val="75000"/>
              <a:buFont typeface="Arial" charset="0"/>
              <a:buNone/>
            </a:pPr>
            <a:r>
              <a:rPr lang="nb-NO" baseline="0" dirty="0" smtClean="0"/>
              <a:t>Flere implementasjoner</a:t>
            </a:r>
          </a:p>
          <a:p>
            <a:pPr marL="0" lvl="2" indent="0">
              <a:buSzPct val="75000"/>
              <a:buFont typeface="Arial" charset="0"/>
              <a:buNone/>
            </a:pPr>
            <a:endParaRPr lang="nb-NO" baseline="0" dirty="0" smtClean="0"/>
          </a:p>
          <a:p>
            <a:pPr marL="0" lvl="2" indent="0">
              <a:buSzPct val="75000"/>
              <a:buFont typeface="Arial" charset="0"/>
              <a:buNone/>
            </a:pPr>
            <a:r>
              <a:rPr lang="nb-NO" baseline="0" dirty="0" smtClean="0"/>
              <a:t>Baserer seg på </a:t>
            </a:r>
            <a:r>
              <a:rPr lang="nb-NO" baseline="0" dirty="0" err="1" smtClean="0"/>
              <a:t>Bigtable</a:t>
            </a:r>
            <a:endParaRPr lang="nb-NO" baseline="0" dirty="0" smtClean="0"/>
          </a:p>
          <a:p>
            <a:pPr marL="0" lvl="2" indent="0">
              <a:buSzPct val="75000"/>
              <a:buFont typeface="Arial" charset="0"/>
              <a:buNone/>
            </a:pPr>
            <a:endParaRPr lang="nb-NO" baseline="0" dirty="0" smtClean="0"/>
          </a:p>
          <a:p>
            <a:pPr marL="342900" lvl="2" indent="-342900">
              <a:buSzPct val="75000"/>
              <a:buFont typeface="Arial" charset="0"/>
              <a:buChar char="•"/>
            </a:pPr>
            <a:r>
              <a:rPr lang="nb-NO" baseline="0" dirty="0" smtClean="0"/>
              <a:t>Apache </a:t>
            </a:r>
            <a:r>
              <a:rPr lang="nb-NO" baseline="0" dirty="0" err="1" smtClean="0"/>
              <a:t>Hbase</a:t>
            </a:r>
            <a:r>
              <a:rPr lang="nb-NO" baseline="0" dirty="0" smtClean="0"/>
              <a:t>: ”The </a:t>
            </a:r>
            <a:r>
              <a:rPr lang="nb-NO" baseline="0" dirty="0" err="1" smtClean="0"/>
              <a:t>Hadoop</a:t>
            </a:r>
            <a:r>
              <a:rPr lang="nb-NO" baseline="0" dirty="0" smtClean="0"/>
              <a:t> database”</a:t>
            </a:r>
          </a:p>
          <a:p>
            <a:pPr marL="342900" lvl="2" indent="-342900">
              <a:buSzPct val="75000"/>
              <a:buFont typeface="Arial" charset="0"/>
              <a:buChar char="•"/>
            </a:pPr>
            <a:r>
              <a:rPr lang="nb-NO" baseline="0" dirty="0" smtClean="0"/>
              <a:t>Apache </a:t>
            </a:r>
            <a:r>
              <a:rPr lang="nb-NO" baseline="0" dirty="0" err="1" smtClean="0"/>
              <a:t>Accumulo</a:t>
            </a:r>
            <a:r>
              <a:rPr lang="nb-NO" baseline="0" dirty="0" smtClean="0"/>
              <a:t>: Opprinnelig laget av NSA (!!)</a:t>
            </a:r>
          </a:p>
          <a:p>
            <a:pPr marL="342900" lvl="2" indent="-342900">
              <a:buSzPct val="75000"/>
              <a:buFont typeface="Arial" charset="0"/>
              <a:buChar char="•"/>
            </a:pPr>
            <a:r>
              <a:rPr lang="nb-NO" baseline="0" dirty="0" smtClean="0"/>
              <a:t>Apache Cassandra: Opprinnelig laget av </a:t>
            </a:r>
            <a:r>
              <a:rPr lang="nb-NO" baseline="0" dirty="0" err="1" smtClean="0"/>
              <a:t>Facebook</a:t>
            </a:r>
            <a:endParaRPr lang="nb-NO" baseline="0" dirty="0" smtClean="0"/>
          </a:p>
          <a:p>
            <a:pPr marL="342900" lvl="2" indent="-342900">
              <a:buSzPct val="75000"/>
              <a:buFont typeface="Arial" charset="0"/>
              <a:buChar char="•"/>
            </a:pPr>
            <a:endParaRPr lang="nb-NO" baseline="0" dirty="0" smtClean="0"/>
          </a:p>
          <a:p>
            <a:pPr marL="342900" lvl="2" indent="-342900">
              <a:buSzPct val="75000"/>
              <a:buFont typeface="Arial" charset="0"/>
              <a:buChar char="•"/>
            </a:pPr>
            <a:endParaRPr lang="nb-NO" baseline="0" dirty="0" smtClean="0"/>
          </a:p>
          <a:p>
            <a:pPr marL="342900" lvl="2" indent="-342900">
              <a:buSzPct val="75000"/>
              <a:buFont typeface="Arial" charset="0"/>
              <a:buChar char="•"/>
            </a:pPr>
            <a:r>
              <a:rPr lang="nb-NO" baseline="0" dirty="0" smtClean="0"/>
              <a:t>Presentasjonen baserer seg på Cassandra sin implementasjon.</a:t>
            </a:r>
          </a:p>
          <a:p>
            <a:pPr marL="342900" lvl="2" indent="-342900">
              <a:buSzPct val="75000"/>
              <a:buFont typeface="Arial" charset="0"/>
              <a:buChar char="•"/>
            </a:pPr>
            <a:r>
              <a:rPr lang="nb-NO" baseline="0" dirty="0" smtClean="0"/>
              <a:t>Det er nok variasjoner til de andre løsningene.</a:t>
            </a:r>
          </a:p>
          <a:p>
            <a:pPr marL="342900" lvl="2" indent="-342900">
              <a:buSzPct val="75000"/>
              <a:buFont typeface="Arial" charset="0"/>
              <a:buChar char="•"/>
            </a:pPr>
            <a:endParaRPr lang="nb-NO" baseline="0" dirty="0" smtClean="0"/>
          </a:p>
          <a:p>
            <a:pPr marL="342900" lvl="2" indent="-342900">
              <a:buSzPct val="75000"/>
              <a:buFont typeface="Arial" charset="0"/>
              <a:buChar char="•"/>
            </a:pPr>
            <a:endParaRPr lang="nb-NO" baseline="0" dirty="0" smtClean="0"/>
          </a:p>
          <a:p>
            <a:pPr marL="342900" lvl="2" indent="-342900">
              <a:buSzPct val="75000"/>
              <a:buFont typeface="Arial" charset="0"/>
              <a:buChar char="•"/>
            </a:pPr>
            <a:endParaRPr lang="nb-NO" baseline="0" dirty="0" smtClean="0"/>
          </a:p>
          <a:p>
            <a:pPr marL="342900" lvl="2" indent="-342900">
              <a:buSzPct val="75000"/>
              <a:buFont typeface="Arial" charset="0"/>
              <a:buChar char="•"/>
            </a:pPr>
            <a:endParaRPr lang="nb-NO" baseline="0" dirty="0" smtClean="0"/>
          </a:p>
          <a:p>
            <a:pPr marL="342900" lvl="2" indent="-342900">
              <a:buSzPct val="75000"/>
              <a:buFont typeface="Arial" charset="0"/>
              <a:buChar char="•"/>
            </a:pPr>
            <a:endParaRPr lang="nb-NO" baseline="0" dirty="0" smtClean="0"/>
          </a:p>
        </p:txBody>
      </p:sp>
    </p:spTree>
    <p:extLst>
      <p:ext uri="{BB962C8B-B14F-4D97-AF65-F5344CB8AC3E}">
        <p14:creationId xmlns:p14="http://schemas.microsoft.com/office/powerpoint/2010/main" val="14449220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Shape 121"/>
          <p:cNvSpPr>
            <a:spLocks noGrp="1" noRot="1" noChangeAspect="1"/>
          </p:cNvSpPr>
          <p:nvPr>
            <p:ph type="sldImg"/>
          </p:nvPr>
        </p:nvSpPr>
        <p:spPr>
          <a:xfrm>
            <a:off x="1143000" y="685800"/>
            <a:ext cx="4572000" cy="3429000"/>
          </a:xfrm>
          <a:prstGeom prst="rect">
            <a:avLst/>
          </a:prstGeom>
        </p:spPr>
        <p:txBody>
          <a:bodyPr/>
          <a:lstStyle/>
          <a:p>
            <a:endParaRPr/>
          </a:p>
        </p:txBody>
      </p:sp>
      <p:sp>
        <p:nvSpPr>
          <p:cNvPr id="122" name="Shape 122"/>
          <p:cNvSpPr>
            <a:spLocks noGrp="1"/>
          </p:cNvSpPr>
          <p:nvPr>
            <p:ph type="body" sz="quarter" idx="1"/>
          </p:nvPr>
        </p:nvSpPr>
        <p:spPr>
          <a:prstGeom prst="rect">
            <a:avLst/>
          </a:prstGeom>
        </p:spPr>
        <p:txBody>
          <a:bodyPr/>
          <a:lstStyle/>
          <a:p>
            <a:pPr marL="342900" lvl="2" indent="-342900">
              <a:buSzPct val="75000"/>
              <a:buFont typeface="Arial" charset="0"/>
              <a:buChar char="•"/>
            </a:pPr>
            <a:r>
              <a:rPr lang="nb-NO" baseline="0" dirty="0" smtClean="0"/>
              <a:t>Cassandra ble som sagt laget av </a:t>
            </a:r>
            <a:r>
              <a:rPr lang="nb-NO" baseline="0" dirty="0" err="1" smtClean="0"/>
              <a:t>Facebook</a:t>
            </a:r>
            <a:r>
              <a:rPr lang="nb-NO" baseline="0" dirty="0" smtClean="0"/>
              <a:t> </a:t>
            </a:r>
          </a:p>
          <a:p>
            <a:pPr marL="342900" lvl="2" indent="-342900">
              <a:buSzPct val="75000"/>
              <a:buFont typeface="Arial" charset="0"/>
              <a:buChar char="•"/>
            </a:pPr>
            <a:r>
              <a:rPr lang="nb-NO" baseline="0" dirty="0" smtClean="0"/>
              <a:t>Open </a:t>
            </a:r>
            <a:r>
              <a:rPr lang="nb-NO" baseline="0" dirty="0" err="1" smtClean="0"/>
              <a:t>sourced</a:t>
            </a:r>
            <a:r>
              <a:rPr lang="nb-NO" baseline="0" dirty="0" smtClean="0"/>
              <a:t> i 2008</a:t>
            </a:r>
          </a:p>
          <a:p>
            <a:pPr marL="342900" lvl="2" indent="-342900">
              <a:buSzPct val="75000"/>
              <a:buFont typeface="Arial" charset="0"/>
              <a:buChar char="•"/>
            </a:pPr>
            <a:r>
              <a:rPr lang="nb-NO" baseline="0" dirty="0" smtClean="0"/>
              <a:t>Opprinnelig laget for å løse ”</a:t>
            </a:r>
            <a:r>
              <a:rPr lang="nb-NO" baseline="0" dirty="0" err="1" smtClean="0"/>
              <a:t>Inbox</a:t>
            </a:r>
            <a:r>
              <a:rPr lang="nb-NO" baseline="0" dirty="0" smtClean="0"/>
              <a:t> </a:t>
            </a:r>
            <a:r>
              <a:rPr lang="nb-NO" baseline="0" dirty="0" err="1" smtClean="0"/>
              <a:t>Search</a:t>
            </a:r>
            <a:r>
              <a:rPr lang="nb-NO" baseline="0" dirty="0" smtClean="0"/>
              <a:t> problemet” </a:t>
            </a:r>
            <a:r>
              <a:rPr lang="nb-NO" baseline="0" dirty="0" err="1" smtClean="0"/>
              <a:t>dems</a:t>
            </a:r>
            <a:endParaRPr lang="nb-NO" baseline="0" dirty="0" smtClean="0"/>
          </a:p>
          <a:p>
            <a:pPr marL="342900" lvl="2" indent="-342900">
              <a:buSzPct val="75000"/>
              <a:buFont typeface="Arial" charset="0"/>
              <a:buChar char="•"/>
            </a:pPr>
            <a:r>
              <a:rPr lang="nb-NO" baseline="0" dirty="0" smtClean="0"/>
              <a:t>Koble meldingstråder mellom to brukere sammen</a:t>
            </a:r>
          </a:p>
          <a:p>
            <a:pPr marL="342900" lvl="2" indent="-342900">
              <a:buSzPct val="75000"/>
              <a:buFont typeface="Arial" charset="0"/>
              <a:buChar char="•"/>
            </a:pPr>
            <a:r>
              <a:rPr lang="nb-NO" baseline="0" dirty="0" smtClean="0"/>
              <a:t>Er en hybrid mellom key-</a:t>
            </a:r>
            <a:r>
              <a:rPr lang="nb-NO" baseline="0" dirty="0" err="1" smtClean="0"/>
              <a:t>value</a:t>
            </a:r>
            <a:r>
              <a:rPr lang="nb-NO" baseline="0" dirty="0" smtClean="0"/>
              <a:t> og </a:t>
            </a:r>
            <a:r>
              <a:rPr lang="nb-NO" baseline="0" dirty="0" err="1" smtClean="0"/>
              <a:t>column-oriented</a:t>
            </a:r>
            <a:r>
              <a:rPr lang="nb-NO" baseline="0" dirty="0" smtClean="0"/>
              <a:t> data stores, men klassifiseres som en </a:t>
            </a:r>
            <a:r>
              <a:rPr lang="nb-NO" baseline="0" dirty="0" err="1" smtClean="0"/>
              <a:t>wide</a:t>
            </a:r>
            <a:r>
              <a:rPr lang="nb-NO" baseline="0" dirty="0" smtClean="0"/>
              <a:t> </a:t>
            </a:r>
            <a:r>
              <a:rPr lang="nb-NO" baseline="0" dirty="0" err="1" smtClean="0"/>
              <a:t>column</a:t>
            </a:r>
            <a:r>
              <a:rPr lang="nb-NO" baseline="0" dirty="0" smtClean="0"/>
              <a:t> store</a:t>
            </a:r>
          </a:p>
        </p:txBody>
      </p:sp>
    </p:spTree>
    <p:extLst>
      <p:ext uri="{BB962C8B-B14F-4D97-AF65-F5344CB8AC3E}">
        <p14:creationId xmlns:p14="http://schemas.microsoft.com/office/powerpoint/2010/main" val="3697857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
        <p:cNvGrpSpPr/>
        <p:nvPr/>
      </p:nvGrpSpPr>
      <p:grpSpPr>
        <a:xfrm>
          <a:off x="0" y="0"/>
          <a:ext cx="0" cy="0"/>
          <a:chOff x="0" y="0"/>
          <a:chExt cx="0" cy="0"/>
        </a:xfrm>
      </p:grpSpPr>
      <p:sp>
        <p:nvSpPr>
          <p:cNvPr id="11" name="Shape 11"/>
          <p:cNvSpPr>
            <a:spLocks noGrp="1"/>
          </p:cNvSpPr>
          <p:nvPr>
            <p:ph type="title"/>
          </p:nvPr>
        </p:nvSpPr>
        <p:spPr>
          <a:xfrm>
            <a:off x="3625453" y="2303859"/>
            <a:ext cx="11037095" cy="4643438"/>
          </a:xfrm>
          <a:prstGeom prst="rect">
            <a:avLst/>
          </a:prstGeom>
        </p:spPr>
        <p:txBody>
          <a:bodyPr anchor="b"/>
          <a:lstStyle/>
          <a:p>
            <a:r>
              <a:t>Title Text</a:t>
            </a:r>
          </a:p>
        </p:txBody>
      </p:sp>
      <p:sp>
        <p:nvSpPr>
          <p:cNvPr id="12" name="Shape 12"/>
          <p:cNvSpPr>
            <a:spLocks noGrp="1"/>
          </p:cNvSpPr>
          <p:nvPr>
            <p:ph type="body" sz="quarter" idx="1"/>
          </p:nvPr>
        </p:nvSpPr>
        <p:spPr>
          <a:xfrm>
            <a:off x="3625453" y="7072313"/>
            <a:ext cx="11037095" cy="1589485"/>
          </a:xfrm>
          <a:prstGeom prst="rect">
            <a:avLst/>
          </a:prstGeom>
        </p:spPr>
        <p:txBody>
          <a:bodyPr anchor="t"/>
          <a:lstStyle>
            <a:lvl1pPr marL="0" indent="0" algn="ctr">
              <a:spcBef>
                <a:spcPts val="0"/>
              </a:spcBef>
              <a:buSzTx/>
              <a:buNone/>
              <a:defRPr sz="4400">
                <a:latin typeface="+mj-lt"/>
                <a:ea typeface="+mj-ea"/>
                <a:cs typeface="+mj-cs"/>
                <a:sym typeface="Source Sans Pro Light"/>
              </a:defRPr>
            </a:lvl1pPr>
            <a:lvl2pPr marL="0" indent="228600" algn="ctr">
              <a:spcBef>
                <a:spcPts val="0"/>
              </a:spcBef>
              <a:buSzTx/>
              <a:buNone/>
              <a:defRPr sz="4400">
                <a:latin typeface="+mj-lt"/>
                <a:ea typeface="+mj-ea"/>
                <a:cs typeface="+mj-cs"/>
                <a:sym typeface="Source Sans Pro Light"/>
              </a:defRPr>
            </a:lvl2pPr>
            <a:lvl3pPr marL="0" indent="457200" algn="ctr">
              <a:spcBef>
                <a:spcPts val="0"/>
              </a:spcBef>
              <a:buSzTx/>
              <a:buNone/>
              <a:defRPr sz="4400">
                <a:latin typeface="+mj-lt"/>
                <a:ea typeface="+mj-ea"/>
                <a:cs typeface="+mj-cs"/>
                <a:sym typeface="Source Sans Pro Light"/>
              </a:defRPr>
            </a:lvl3pPr>
            <a:lvl4pPr marL="0" indent="685800" algn="ctr">
              <a:spcBef>
                <a:spcPts val="0"/>
              </a:spcBef>
              <a:buSzTx/>
              <a:buNone/>
              <a:defRPr sz="4400">
                <a:latin typeface="+mj-lt"/>
                <a:ea typeface="+mj-ea"/>
                <a:cs typeface="+mj-cs"/>
                <a:sym typeface="Source Sans Pro Light"/>
              </a:defRPr>
            </a:lvl4pPr>
            <a:lvl5pPr marL="0" indent="914400" algn="ctr">
              <a:spcBef>
                <a:spcPts val="0"/>
              </a:spcBef>
              <a:buSzTx/>
              <a:buNone/>
              <a:defRPr sz="4400">
                <a:latin typeface="+mj-lt"/>
                <a:ea typeface="+mj-ea"/>
                <a:cs typeface="+mj-cs"/>
                <a:sym typeface="Source Sans Pro Light"/>
              </a:defRPr>
            </a:lvl5pPr>
          </a:lstStyle>
          <a:p>
            <a:r>
              <a:t>Body Level One</a:t>
            </a:r>
          </a:p>
          <a:p>
            <a:pPr lvl="1"/>
            <a:r>
              <a:t>Body Level Two</a:t>
            </a:r>
          </a:p>
          <a:p>
            <a:pPr lvl="2"/>
            <a:r>
              <a:t>Body Level Three</a:t>
            </a:r>
          </a:p>
          <a:p>
            <a:pPr lvl="3"/>
            <a:r>
              <a:t>Body Level Four</a:t>
            </a:r>
          </a:p>
          <a:p>
            <a:pPr lvl="4"/>
            <a:r>
              <a:t>Body Level Five</a:t>
            </a:r>
          </a:p>
        </p:txBody>
      </p:sp>
      <p:sp>
        <p:nvSpPr>
          <p:cNvPr id="13" name="Shape 13"/>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30" name="Shape 30"/>
          <p:cNvSpPr>
            <a:spLocks noGrp="1"/>
          </p:cNvSpPr>
          <p:nvPr>
            <p:ph type="title"/>
          </p:nvPr>
        </p:nvSpPr>
        <p:spPr>
          <a:xfrm>
            <a:off x="3625453" y="4536281"/>
            <a:ext cx="11037095" cy="4643438"/>
          </a:xfrm>
          <a:prstGeom prst="rect">
            <a:avLst/>
          </a:prstGeom>
        </p:spPr>
        <p:txBody>
          <a:bodyPr/>
          <a:lstStyle/>
          <a:p>
            <a:r>
              <a:t>Title Text</a:t>
            </a:r>
          </a:p>
        </p:txBody>
      </p:sp>
      <p:sp>
        <p:nvSpPr>
          <p:cNvPr id="31" name="Shape 31"/>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38" name="Shape 38"/>
          <p:cNvSpPr>
            <a:spLocks noGrp="1"/>
          </p:cNvSpPr>
          <p:nvPr>
            <p:ph type="pic" sz="half" idx="13"/>
          </p:nvPr>
        </p:nvSpPr>
        <p:spPr>
          <a:xfrm>
            <a:off x="9371707" y="892968"/>
            <a:ext cx="5625704" cy="11572876"/>
          </a:xfrm>
          <a:prstGeom prst="rect">
            <a:avLst/>
          </a:prstGeom>
        </p:spPr>
        <p:txBody>
          <a:bodyPr lIns="91439" tIns="45719" rIns="91439" bIns="45719" anchor="t">
            <a:noAutofit/>
          </a:bodyPr>
          <a:lstStyle/>
          <a:p>
            <a:endParaRPr/>
          </a:p>
        </p:txBody>
      </p:sp>
      <p:sp>
        <p:nvSpPr>
          <p:cNvPr id="39" name="Shape 39"/>
          <p:cNvSpPr>
            <a:spLocks noGrp="1"/>
          </p:cNvSpPr>
          <p:nvPr>
            <p:ph type="title"/>
          </p:nvPr>
        </p:nvSpPr>
        <p:spPr>
          <a:xfrm>
            <a:off x="3290590" y="892969"/>
            <a:ext cx="5625704" cy="5607845"/>
          </a:xfrm>
          <a:prstGeom prst="rect">
            <a:avLst/>
          </a:prstGeom>
        </p:spPr>
        <p:txBody>
          <a:bodyPr anchor="b"/>
          <a:lstStyle>
            <a:lvl1pPr>
              <a:defRPr sz="8400">
                <a:latin typeface="+mn-lt"/>
                <a:ea typeface="+mn-ea"/>
                <a:cs typeface="+mn-cs"/>
                <a:sym typeface="Helvetica Light"/>
              </a:defRPr>
            </a:lvl1pPr>
          </a:lstStyle>
          <a:p>
            <a:r>
              <a:t>Title Text</a:t>
            </a:r>
          </a:p>
        </p:txBody>
      </p:sp>
      <p:sp>
        <p:nvSpPr>
          <p:cNvPr id="40" name="Shape 40"/>
          <p:cNvSpPr>
            <a:spLocks noGrp="1"/>
          </p:cNvSpPr>
          <p:nvPr>
            <p:ph type="body" sz="quarter" idx="1"/>
          </p:nvPr>
        </p:nvSpPr>
        <p:spPr>
          <a:xfrm>
            <a:off x="3290590" y="6697266"/>
            <a:ext cx="5625704" cy="5768579"/>
          </a:xfrm>
          <a:prstGeom prst="rect">
            <a:avLst/>
          </a:prstGeom>
        </p:spPr>
        <p:txBody>
          <a:bodyPr anchor="t"/>
          <a:lstStyle>
            <a:lvl1pPr marL="0" indent="0" algn="ctr">
              <a:spcBef>
                <a:spcPts val="0"/>
              </a:spcBef>
              <a:buSzTx/>
              <a:buNone/>
              <a:defRPr sz="4400">
                <a:latin typeface="+mj-lt"/>
                <a:ea typeface="+mj-ea"/>
                <a:cs typeface="+mj-cs"/>
                <a:sym typeface="Source Sans Pro Light"/>
              </a:defRPr>
            </a:lvl1pPr>
            <a:lvl2pPr marL="0" indent="228600" algn="ctr">
              <a:spcBef>
                <a:spcPts val="0"/>
              </a:spcBef>
              <a:buSzTx/>
              <a:buNone/>
              <a:defRPr sz="4400">
                <a:latin typeface="+mj-lt"/>
                <a:ea typeface="+mj-ea"/>
                <a:cs typeface="+mj-cs"/>
                <a:sym typeface="Source Sans Pro Light"/>
              </a:defRPr>
            </a:lvl2pPr>
            <a:lvl3pPr marL="0" indent="457200" algn="ctr">
              <a:spcBef>
                <a:spcPts val="0"/>
              </a:spcBef>
              <a:buSzTx/>
              <a:buNone/>
              <a:defRPr sz="4400">
                <a:latin typeface="+mj-lt"/>
                <a:ea typeface="+mj-ea"/>
                <a:cs typeface="+mj-cs"/>
                <a:sym typeface="Source Sans Pro Light"/>
              </a:defRPr>
            </a:lvl3pPr>
            <a:lvl4pPr marL="0" indent="685800" algn="ctr">
              <a:spcBef>
                <a:spcPts val="0"/>
              </a:spcBef>
              <a:buSzTx/>
              <a:buNone/>
              <a:defRPr sz="4400">
                <a:latin typeface="+mj-lt"/>
                <a:ea typeface="+mj-ea"/>
                <a:cs typeface="+mj-cs"/>
                <a:sym typeface="Source Sans Pro Light"/>
              </a:defRPr>
            </a:lvl4pPr>
            <a:lvl5pPr marL="0" indent="914400" algn="ctr">
              <a:spcBef>
                <a:spcPts val="0"/>
              </a:spcBef>
              <a:buSzTx/>
              <a:buNone/>
              <a:defRPr sz="4400">
                <a:latin typeface="+mj-lt"/>
                <a:ea typeface="+mj-ea"/>
                <a:cs typeface="+mj-cs"/>
                <a:sym typeface="Source Sans Pro Light"/>
              </a:defRPr>
            </a:lvl5pPr>
          </a:lstStyle>
          <a:p>
            <a:r>
              <a:t>Body Level One</a:t>
            </a:r>
          </a:p>
          <a:p>
            <a:pPr lvl="1"/>
            <a:r>
              <a:t>Body Level Two</a:t>
            </a:r>
          </a:p>
          <a:p>
            <a:pPr lvl="2"/>
            <a:r>
              <a:t>Body Level Three</a:t>
            </a:r>
          </a:p>
          <a:p>
            <a:pPr lvl="3"/>
            <a:r>
              <a:t>Body Level Four</a:t>
            </a:r>
          </a:p>
          <a:p>
            <a:pPr lvl="4"/>
            <a:r>
              <a:t>Body Level Five</a:t>
            </a:r>
          </a:p>
        </p:txBody>
      </p:sp>
      <p:sp>
        <p:nvSpPr>
          <p:cNvPr id="41" name="Shape 41"/>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48" name="Shape 48"/>
          <p:cNvSpPr>
            <a:spLocks noGrp="1"/>
          </p:cNvSpPr>
          <p:nvPr>
            <p:ph type="title"/>
          </p:nvPr>
        </p:nvSpPr>
        <p:spPr>
          <a:prstGeom prst="rect">
            <a:avLst/>
          </a:prstGeom>
        </p:spPr>
        <p:txBody>
          <a:bodyPr/>
          <a:lstStyle/>
          <a:p>
            <a:r>
              <a:t>Title Text</a:t>
            </a:r>
          </a:p>
        </p:txBody>
      </p:sp>
      <p:sp>
        <p:nvSpPr>
          <p:cNvPr id="49" name="Shape 49"/>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5" name="Shape 65"/>
          <p:cNvSpPr>
            <a:spLocks noGrp="1"/>
          </p:cNvSpPr>
          <p:nvPr>
            <p:ph type="pic" sz="quarter" idx="13"/>
          </p:nvPr>
        </p:nvSpPr>
        <p:spPr>
          <a:xfrm>
            <a:off x="9371707" y="3661171"/>
            <a:ext cx="5625704" cy="8840392"/>
          </a:xfrm>
          <a:prstGeom prst="rect">
            <a:avLst/>
          </a:prstGeom>
        </p:spPr>
        <p:txBody>
          <a:bodyPr lIns="91439" tIns="45719" rIns="91439" bIns="45719" anchor="t">
            <a:noAutofit/>
          </a:bodyPr>
          <a:lstStyle/>
          <a:p>
            <a:endParaRPr/>
          </a:p>
        </p:txBody>
      </p:sp>
      <p:sp>
        <p:nvSpPr>
          <p:cNvPr id="66" name="Shape 66"/>
          <p:cNvSpPr>
            <a:spLocks noGrp="1"/>
          </p:cNvSpPr>
          <p:nvPr>
            <p:ph type="title"/>
          </p:nvPr>
        </p:nvSpPr>
        <p:spPr>
          <a:prstGeom prst="rect">
            <a:avLst/>
          </a:prstGeom>
        </p:spPr>
        <p:txBody>
          <a:bodyPr/>
          <a:lstStyle/>
          <a:p>
            <a:r>
              <a:t>Title Text</a:t>
            </a:r>
          </a:p>
        </p:txBody>
      </p:sp>
      <p:sp>
        <p:nvSpPr>
          <p:cNvPr id="67" name="Shape 67"/>
          <p:cNvSpPr>
            <a:spLocks noGrp="1"/>
          </p:cNvSpPr>
          <p:nvPr>
            <p:ph type="body" sz="quarter" idx="1"/>
          </p:nvPr>
        </p:nvSpPr>
        <p:spPr>
          <a:xfrm>
            <a:off x="3290590" y="3661171"/>
            <a:ext cx="5625704" cy="8840392"/>
          </a:xfrm>
          <a:prstGeom prst="rect">
            <a:avLst/>
          </a:prstGeom>
        </p:spPr>
        <p:txBody>
          <a:bodyPr/>
          <a:lstStyle>
            <a:lvl1pPr marL="465364" indent="-465364">
              <a:spcBef>
                <a:spcPts val="4500"/>
              </a:spcBef>
              <a:defRPr sz="3800">
                <a:latin typeface="+mj-lt"/>
                <a:ea typeface="+mj-ea"/>
                <a:cs typeface="+mj-cs"/>
                <a:sym typeface="Source Sans Pro Light"/>
              </a:defRPr>
            </a:lvl1pPr>
            <a:lvl2pPr marL="808264" indent="-465364">
              <a:spcBef>
                <a:spcPts val="4500"/>
              </a:spcBef>
              <a:defRPr sz="3800">
                <a:latin typeface="+mj-lt"/>
                <a:ea typeface="+mj-ea"/>
                <a:cs typeface="+mj-cs"/>
                <a:sym typeface="Source Sans Pro Light"/>
              </a:defRPr>
            </a:lvl2pPr>
            <a:lvl3pPr marL="1151164" indent="-465364">
              <a:spcBef>
                <a:spcPts val="4500"/>
              </a:spcBef>
              <a:defRPr sz="3800">
                <a:latin typeface="+mj-lt"/>
                <a:ea typeface="+mj-ea"/>
                <a:cs typeface="+mj-cs"/>
                <a:sym typeface="Source Sans Pro Light"/>
              </a:defRPr>
            </a:lvl3pPr>
            <a:lvl4pPr marL="1494064" indent="-465364">
              <a:spcBef>
                <a:spcPts val="4500"/>
              </a:spcBef>
              <a:defRPr sz="3800">
                <a:latin typeface="+mj-lt"/>
                <a:ea typeface="+mj-ea"/>
                <a:cs typeface="+mj-cs"/>
                <a:sym typeface="Source Sans Pro Light"/>
              </a:defRPr>
            </a:lvl4pPr>
            <a:lvl5pPr marL="1836964" indent="-465364">
              <a:spcBef>
                <a:spcPts val="4500"/>
              </a:spcBef>
              <a:defRPr sz="3800">
                <a:latin typeface="+mj-lt"/>
                <a:ea typeface="+mj-ea"/>
                <a:cs typeface="+mj-cs"/>
                <a:sym typeface="Source Sans Pro Light"/>
              </a:defRPr>
            </a:lvl5pPr>
          </a:lstStyle>
          <a:p>
            <a:r>
              <a:t>Body Level One</a:t>
            </a:r>
          </a:p>
          <a:p>
            <a:pPr lvl="1"/>
            <a:r>
              <a:t>Body Level Two</a:t>
            </a:r>
          </a:p>
          <a:p>
            <a:pPr lvl="2"/>
            <a:r>
              <a:t>Body Level Three</a:t>
            </a:r>
          </a:p>
          <a:p>
            <a:pPr lvl="3"/>
            <a:r>
              <a:t>Body Level Four</a:t>
            </a:r>
          </a:p>
          <a:p>
            <a:pPr lvl="4"/>
            <a:r>
              <a:t>Body Level Five</a:t>
            </a:r>
          </a:p>
        </p:txBody>
      </p:sp>
      <p:sp>
        <p:nvSpPr>
          <p:cNvPr id="68" name="Shape 68"/>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75" name="Shape 75"/>
          <p:cNvSpPr>
            <a:spLocks noGrp="1"/>
          </p:cNvSpPr>
          <p:nvPr>
            <p:ph type="body" idx="1"/>
          </p:nvPr>
        </p:nvSpPr>
        <p:spPr>
          <a:xfrm>
            <a:off x="3290590" y="1785937"/>
            <a:ext cx="11706821" cy="10144126"/>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76" name="Shape 76"/>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83" name="Shape 83"/>
          <p:cNvSpPr>
            <a:spLocks noGrp="1"/>
          </p:cNvSpPr>
          <p:nvPr>
            <p:ph type="pic" sz="quarter" idx="13"/>
          </p:nvPr>
        </p:nvSpPr>
        <p:spPr>
          <a:xfrm>
            <a:off x="9371707" y="7161610"/>
            <a:ext cx="5625704" cy="5304235"/>
          </a:xfrm>
          <a:prstGeom prst="rect">
            <a:avLst/>
          </a:prstGeom>
        </p:spPr>
        <p:txBody>
          <a:bodyPr lIns="91439" tIns="45719" rIns="91439" bIns="45719" anchor="t">
            <a:noAutofit/>
          </a:bodyPr>
          <a:lstStyle/>
          <a:p>
            <a:endParaRPr/>
          </a:p>
        </p:txBody>
      </p:sp>
      <p:sp>
        <p:nvSpPr>
          <p:cNvPr id="84" name="Shape 84"/>
          <p:cNvSpPr>
            <a:spLocks noGrp="1"/>
          </p:cNvSpPr>
          <p:nvPr>
            <p:ph type="pic" sz="quarter" idx="14"/>
          </p:nvPr>
        </p:nvSpPr>
        <p:spPr>
          <a:xfrm>
            <a:off x="9378265" y="1250157"/>
            <a:ext cx="5625704" cy="5304235"/>
          </a:xfrm>
          <a:prstGeom prst="rect">
            <a:avLst/>
          </a:prstGeom>
        </p:spPr>
        <p:txBody>
          <a:bodyPr lIns="91439" tIns="45719" rIns="91439" bIns="45719" anchor="t">
            <a:noAutofit/>
          </a:bodyPr>
          <a:lstStyle/>
          <a:p>
            <a:endParaRPr/>
          </a:p>
        </p:txBody>
      </p:sp>
      <p:sp>
        <p:nvSpPr>
          <p:cNvPr id="85" name="Shape 85"/>
          <p:cNvSpPr>
            <a:spLocks noGrp="1"/>
          </p:cNvSpPr>
          <p:nvPr>
            <p:ph type="pic" sz="half" idx="15"/>
          </p:nvPr>
        </p:nvSpPr>
        <p:spPr>
          <a:xfrm>
            <a:off x="3290590" y="1250156"/>
            <a:ext cx="5625704" cy="11215688"/>
          </a:xfrm>
          <a:prstGeom prst="rect">
            <a:avLst/>
          </a:prstGeom>
        </p:spPr>
        <p:txBody>
          <a:bodyPr lIns="91439" tIns="45719" rIns="91439" bIns="45719" anchor="t">
            <a:noAutofit/>
          </a:bodyPr>
          <a:lstStyle/>
          <a:p>
            <a:endParaRPr/>
          </a:p>
        </p:txBody>
      </p:sp>
      <p:sp>
        <p:nvSpPr>
          <p:cNvPr id="86" name="Shape 86"/>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93" name="Shape 93"/>
          <p:cNvSpPr>
            <a:spLocks noGrp="1"/>
          </p:cNvSpPr>
          <p:nvPr>
            <p:ph type="body" sz="quarter" idx="13"/>
          </p:nvPr>
        </p:nvSpPr>
        <p:spPr>
          <a:xfrm>
            <a:off x="3625453" y="8947546"/>
            <a:ext cx="11037095" cy="660798"/>
          </a:xfrm>
          <a:prstGeom prst="rect">
            <a:avLst/>
          </a:prstGeom>
        </p:spPr>
        <p:txBody>
          <a:bodyPr anchor="t">
            <a:spAutoFit/>
          </a:bodyPr>
          <a:lstStyle>
            <a:lvl1pPr marL="0" indent="0" algn="ctr">
              <a:spcBef>
                <a:spcPts val="0"/>
              </a:spcBef>
              <a:buSzTx/>
              <a:buNone/>
              <a:defRPr sz="3200">
                <a:latin typeface="+mj-lt"/>
                <a:ea typeface="+mj-ea"/>
                <a:cs typeface="+mj-cs"/>
                <a:sym typeface="Source Sans Pro Light"/>
              </a:defRPr>
            </a:lvl1pPr>
          </a:lstStyle>
          <a:p>
            <a:r>
              <a:t>–Johnny Appleseed</a:t>
            </a:r>
          </a:p>
        </p:txBody>
      </p:sp>
      <p:sp>
        <p:nvSpPr>
          <p:cNvPr id="94" name="Shape 94"/>
          <p:cNvSpPr>
            <a:spLocks noGrp="1"/>
          </p:cNvSpPr>
          <p:nvPr>
            <p:ph type="body" sz="quarter" idx="14"/>
          </p:nvPr>
        </p:nvSpPr>
        <p:spPr>
          <a:xfrm>
            <a:off x="3625453" y="5998765"/>
            <a:ext cx="11037095" cy="968376"/>
          </a:xfrm>
          <a:prstGeom prst="rect">
            <a:avLst/>
          </a:prstGeom>
        </p:spPr>
        <p:txBody>
          <a:bodyPr>
            <a:spAutoFit/>
          </a:bodyPr>
          <a:lstStyle>
            <a:lvl1pPr marL="0" indent="0" algn="ctr">
              <a:spcBef>
                <a:spcPts val="0"/>
              </a:spcBef>
              <a:buSzTx/>
              <a:buNone/>
              <a:defRPr sz="5200">
                <a:latin typeface="+mj-lt"/>
                <a:ea typeface="+mj-ea"/>
                <a:cs typeface="+mj-cs"/>
                <a:sym typeface="Source Sans Pro Light"/>
              </a:defRPr>
            </a:lvl1pPr>
          </a:lstStyle>
          <a:p>
            <a:r>
              <a:t>“Type a quote here.” </a:t>
            </a:r>
          </a:p>
        </p:txBody>
      </p:sp>
      <p:sp>
        <p:nvSpPr>
          <p:cNvPr id="95" name="Shape 95"/>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02" name="Shape 102"/>
          <p:cNvSpPr>
            <a:spLocks noGrp="1"/>
          </p:cNvSpPr>
          <p:nvPr>
            <p:ph type="pic" idx="13"/>
          </p:nvPr>
        </p:nvSpPr>
        <p:spPr>
          <a:xfrm>
            <a:off x="2286000" y="0"/>
            <a:ext cx="13716000" cy="13716000"/>
          </a:xfrm>
          <a:prstGeom prst="rect">
            <a:avLst/>
          </a:prstGeom>
        </p:spPr>
        <p:txBody>
          <a:bodyPr lIns="91439" tIns="45719" rIns="91439" bIns="45719" anchor="t">
            <a:noAutofit/>
          </a:bodyPr>
          <a:lstStyle/>
          <a:p>
            <a:endParaRPr/>
          </a:p>
        </p:txBody>
      </p:sp>
      <p:sp>
        <p:nvSpPr>
          <p:cNvPr id="103" name="Shape 103"/>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3290590" y="625078"/>
            <a:ext cx="11706821" cy="3036094"/>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normAutofit/>
          </a:bodyPr>
          <a:lstStyle/>
          <a:p>
            <a:r>
              <a:t>Title Text</a:t>
            </a:r>
          </a:p>
        </p:txBody>
      </p:sp>
      <p:sp>
        <p:nvSpPr>
          <p:cNvPr id="3" name="Shape 3"/>
          <p:cNvSpPr>
            <a:spLocks noGrp="1"/>
          </p:cNvSpPr>
          <p:nvPr>
            <p:ph type="body" idx="1"/>
          </p:nvPr>
        </p:nvSpPr>
        <p:spPr>
          <a:xfrm>
            <a:off x="3290590" y="3661171"/>
            <a:ext cx="11706821" cy="8840392"/>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normAutofit/>
          </a:bodyPr>
          <a:lstStyle/>
          <a:p>
            <a:r>
              <a:t>Body Level One</a:t>
            </a:r>
          </a:p>
          <a:p>
            <a:pPr lvl="1"/>
            <a:r>
              <a:t>Body Level Two</a:t>
            </a:r>
          </a:p>
          <a:p>
            <a:pPr lvl="2"/>
            <a:r>
              <a:t>Body Level Three</a:t>
            </a:r>
          </a:p>
          <a:p>
            <a:pPr lvl="3"/>
            <a:r>
              <a:t>Body Level Four</a:t>
            </a:r>
          </a:p>
          <a:p>
            <a:pPr lvl="4"/>
            <a:r>
              <a:t>Body Level Five</a:t>
            </a:r>
          </a:p>
        </p:txBody>
      </p:sp>
      <p:sp>
        <p:nvSpPr>
          <p:cNvPr id="4" name="Shape 4"/>
          <p:cNvSpPr>
            <a:spLocks noGrp="1"/>
          </p:cNvSpPr>
          <p:nvPr>
            <p:ph type="sldNum" sz="quarter" idx="2"/>
          </p:nvPr>
        </p:nvSpPr>
        <p:spPr>
          <a:xfrm>
            <a:off x="8859183" y="13010554"/>
            <a:ext cx="556242" cy="513601"/>
          </a:xfrm>
          <a:prstGeom prst="rect">
            <a:avLst/>
          </a:prstGeom>
          <a:ln w="12700">
            <a:miter lim="400000"/>
          </a:ln>
        </p:spPr>
        <p:txBody>
          <a:bodyPr wrap="none" lIns="71437" tIns="71437" rIns="71437" bIns="71437">
            <a:spAutoFit/>
          </a:bodyPr>
          <a:lstStyle>
            <a:lvl1pPr>
              <a:defRPr sz="2400">
                <a:solidFill>
                  <a:srgbClr val="000000"/>
                </a:solidFill>
                <a:latin typeface="+mn-lt"/>
                <a:ea typeface="+mn-ea"/>
                <a:cs typeface="+mn-cs"/>
                <a:sym typeface="Helvetica Light"/>
              </a:defRPr>
            </a:lvl1pPr>
          </a:lstStyle>
          <a:p>
            <a:fld id="{86CB4B4D-7CA3-9044-876B-883B54F8677D}" type="slidenum">
              <a:t>‹#›</a:t>
            </a:fld>
            <a:endParaRPr/>
          </a:p>
        </p:txBody>
      </p:sp>
    </p:spTree>
  </p:cSld>
  <p:clrMap bg1="dk1" tx1="lt1" bg2="dk2" tx2="lt2" accent1="accent1" accent2="accent2" accent3="accent3" accent4="accent4" accent5="accent5" accent6="accent6" hlink="hlink" folHlink="folHlink"/>
  <p:sldLayoutIdLst>
    <p:sldLayoutId id="2147483649" r:id="rId1"/>
    <p:sldLayoutId id="2147483651" r:id="rId2"/>
    <p:sldLayoutId id="2147483652" r:id="rId3"/>
    <p:sldLayoutId id="2147483653" r:id="rId4"/>
    <p:sldLayoutId id="2147483655" r:id="rId5"/>
    <p:sldLayoutId id="2147483656" r:id="rId6"/>
    <p:sldLayoutId id="2147483657" r:id="rId7"/>
    <p:sldLayoutId id="2147483658" r:id="rId8"/>
    <p:sldLayoutId id="2147483659" r:id="rId9"/>
  </p:sldLayoutIdLst>
  <p:transition spd="med"/>
  <p:txStyles>
    <p:titleStyle>
      <a:lvl1pPr marL="0" marR="0" indent="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j-lt"/>
          <a:ea typeface="+mj-ea"/>
          <a:cs typeface="+mj-cs"/>
          <a:sym typeface="Source Sans Pro Light"/>
        </a:defRPr>
      </a:lvl1pPr>
      <a:lvl2pPr marL="0" marR="0" indent="2286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j-lt"/>
          <a:ea typeface="+mj-ea"/>
          <a:cs typeface="+mj-cs"/>
          <a:sym typeface="Source Sans Pro Light"/>
        </a:defRPr>
      </a:lvl2pPr>
      <a:lvl3pPr marL="0" marR="0" indent="4572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j-lt"/>
          <a:ea typeface="+mj-ea"/>
          <a:cs typeface="+mj-cs"/>
          <a:sym typeface="Source Sans Pro Light"/>
        </a:defRPr>
      </a:lvl3pPr>
      <a:lvl4pPr marL="0" marR="0" indent="6858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j-lt"/>
          <a:ea typeface="+mj-ea"/>
          <a:cs typeface="+mj-cs"/>
          <a:sym typeface="Source Sans Pro Light"/>
        </a:defRPr>
      </a:lvl4pPr>
      <a:lvl5pPr marL="0" marR="0" indent="9144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j-lt"/>
          <a:ea typeface="+mj-ea"/>
          <a:cs typeface="+mj-cs"/>
          <a:sym typeface="Source Sans Pro Light"/>
        </a:defRPr>
      </a:lvl5pPr>
      <a:lvl6pPr marL="0" marR="0" indent="11430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j-lt"/>
          <a:ea typeface="+mj-ea"/>
          <a:cs typeface="+mj-cs"/>
          <a:sym typeface="Source Sans Pro Light"/>
        </a:defRPr>
      </a:lvl6pPr>
      <a:lvl7pPr marL="0" marR="0" indent="13716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j-lt"/>
          <a:ea typeface="+mj-ea"/>
          <a:cs typeface="+mj-cs"/>
          <a:sym typeface="Source Sans Pro Light"/>
        </a:defRPr>
      </a:lvl7pPr>
      <a:lvl8pPr marL="0" marR="0" indent="16002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j-lt"/>
          <a:ea typeface="+mj-ea"/>
          <a:cs typeface="+mj-cs"/>
          <a:sym typeface="Source Sans Pro Light"/>
        </a:defRPr>
      </a:lvl8pPr>
      <a:lvl9pPr marL="0" marR="0" indent="18288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j-lt"/>
          <a:ea typeface="+mj-ea"/>
          <a:cs typeface="+mj-cs"/>
          <a:sym typeface="Source Sans Pro Light"/>
        </a:defRPr>
      </a:lvl9pPr>
    </p:titleStyle>
    <p:bodyStyle>
      <a:lvl1pPr marL="6173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Source Sans Pro"/>
          <a:ea typeface="Source Sans Pro"/>
          <a:cs typeface="Source Sans Pro"/>
          <a:sym typeface="Source Sans Pro"/>
        </a:defRPr>
      </a:lvl1pPr>
      <a:lvl2pPr marL="10618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Source Sans Pro"/>
          <a:ea typeface="Source Sans Pro"/>
          <a:cs typeface="Source Sans Pro"/>
          <a:sym typeface="Source Sans Pro"/>
        </a:defRPr>
      </a:lvl2pPr>
      <a:lvl3pPr marL="15063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Source Sans Pro"/>
          <a:ea typeface="Source Sans Pro"/>
          <a:cs typeface="Source Sans Pro"/>
          <a:sym typeface="Source Sans Pro"/>
        </a:defRPr>
      </a:lvl3pPr>
      <a:lvl4pPr marL="19508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Source Sans Pro"/>
          <a:ea typeface="Source Sans Pro"/>
          <a:cs typeface="Source Sans Pro"/>
          <a:sym typeface="Source Sans Pro"/>
        </a:defRPr>
      </a:lvl4pPr>
      <a:lvl5pPr marL="23953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Source Sans Pro"/>
          <a:ea typeface="Source Sans Pro"/>
          <a:cs typeface="Source Sans Pro"/>
          <a:sym typeface="Source Sans Pro"/>
        </a:defRPr>
      </a:lvl5pPr>
      <a:lvl6pPr marL="28398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Source Sans Pro"/>
          <a:ea typeface="Source Sans Pro"/>
          <a:cs typeface="Source Sans Pro"/>
          <a:sym typeface="Source Sans Pro"/>
        </a:defRPr>
      </a:lvl6pPr>
      <a:lvl7pPr marL="32843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Source Sans Pro"/>
          <a:ea typeface="Source Sans Pro"/>
          <a:cs typeface="Source Sans Pro"/>
          <a:sym typeface="Source Sans Pro"/>
        </a:defRPr>
      </a:lvl7pPr>
      <a:lvl8pPr marL="37288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Source Sans Pro"/>
          <a:ea typeface="Source Sans Pro"/>
          <a:cs typeface="Source Sans Pro"/>
          <a:sym typeface="Source Sans Pro"/>
        </a:defRPr>
      </a:lvl8pPr>
      <a:lvl9pPr marL="41733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Source Sans Pro"/>
          <a:ea typeface="Source Sans Pro"/>
          <a:cs typeface="Source Sans Pro"/>
          <a:sym typeface="Source Sans Pro"/>
        </a:defRPr>
      </a:lvl9pPr>
    </p:bodyStyle>
    <p:otherStyle>
      <a:lvl1pPr marL="0" marR="0" indent="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1pPr>
      <a:lvl2pPr marL="0" marR="0" indent="2286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2pPr>
      <a:lvl3pPr marL="0" marR="0" indent="4572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3pPr>
      <a:lvl4pPr marL="0" marR="0" indent="6858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4pPr>
      <a:lvl5pPr marL="0" marR="0" indent="9144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5pPr>
      <a:lvl6pPr marL="0" marR="0" indent="11430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6pPr>
      <a:lvl7pPr marL="0" marR="0" indent="13716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7pPr>
      <a:lvl8pPr marL="0" marR="0" indent="16002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8pPr>
      <a:lvl9pPr marL="0" marR="0" indent="18288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2.tif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8.tif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9.tif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10.tif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3.tiff"/><Relationship Id="rId4" Type="http://schemas.openxmlformats.org/officeDocument/2006/relationships/image" Target="../media/image4.tiff"/><Relationship Id="rId5" Type="http://schemas.openxmlformats.org/officeDocument/2006/relationships/image" Target="../media/image5.tiff"/><Relationship Id="rId6" Type="http://schemas.openxmlformats.org/officeDocument/2006/relationships/image" Target="../media/image6.tiff"/><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7.tiff"/></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82828"/>
        </a:solidFill>
        <a:effectLst/>
      </p:bgPr>
    </p:bg>
    <p:spTree>
      <p:nvGrpSpPr>
        <p:cNvPr id="1" name=""/>
        <p:cNvGrpSpPr/>
        <p:nvPr/>
      </p:nvGrpSpPr>
      <p:grpSpPr>
        <a:xfrm>
          <a:off x="0" y="0"/>
          <a:ext cx="0" cy="0"/>
          <a:chOff x="0" y="0"/>
          <a:chExt cx="0" cy="0"/>
        </a:xfrm>
      </p:grpSpPr>
      <p:sp>
        <p:nvSpPr>
          <p:cNvPr id="119" name="Shape 119"/>
          <p:cNvSpPr/>
          <p:nvPr/>
        </p:nvSpPr>
        <p:spPr>
          <a:xfrm>
            <a:off x="585216" y="4386333"/>
            <a:ext cx="16996931" cy="5376471"/>
          </a:xfrm>
          <a:prstGeom prst="rect">
            <a:avLst/>
          </a:prstGeom>
          <a:ln w="12700">
            <a:miter lim="400000"/>
          </a:ln>
          <a:extLst>
            <a:ext uri="{C572A759-6A51-4108-AA02-DFA0A04FC94B}">
              <ma14:wrappingTextBoxFlag xmlns:ma14="http://schemas.microsoft.com/office/mac/drawingml/2011/main" val="1"/>
            </a:ext>
          </a:extLst>
        </p:spPr>
        <p:txBody>
          <a:bodyPr wrap="square" lIns="71437" tIns="71437" rIns="71437" bIns="71437" anchor="ctr">
            <a:spAutoFit/>
          </a:bodyPr>
          <a:lstStyle/>
          <a:p>
            <a:pPr algn="r">
              <a:defRPr sz="20000">
                <a:solidFill>
                  <a:srgbClr val="3EC7C0"/>
                </a:solidFill>
              </a:defRPr>
            </a:pPr>
            <a:r>
              <a:rPr lang="nb-NO" sz="17000" dirty="0" smtClean="0">
                <a:solidFill>
                  <a:srgbClr val="17BDB4"/>
                </a:solidFill>
                <a:latin typeface="Calibri" charset="0"/>
                <a:ea typeface="Calibri" charset="0"/>
                <a:cs typeface="Calibri" charset="0"/>
              </a:rPr>
              <a:t>WIDE </a:t>
            </a:r>
            <a:r>
              <a:rPr lang="nb-NO" sz="17000" dirty="0">
                <a:solidFill>
                  <a:srgbClr val="17BDB4"/>
                </a:solidFill>
                <a:latin typeface="Calibri" charset="0"/>
                <a:ea typeface="Calibri" charset="0"/>
                <a:cs typeface="Calibri" charset="0"/>
              </a:rPr>
              <a:t>COLUMN </a:t>
            </a:r>
            <a:r>
              <a:rPr lang="nb-NO" sz="17000" dirty="0" smtClean="0">
                <a:solidFill>
                  <a:srgbClr val="17BDB4"/>
                </a:solidFill>
                <a:latin typeface="Calibri" charset="0"/>
                <a:ea typeface="Calibri" charset="0"/>
                <a:cs typeface="Calibri" charset="0"/>
              </a:rPr>
              <a:t>STORES</a:t>
            </a:r>
            <a:endParaRPr lang="nb-NO" sz="17000" dirty="0">
              <a:solidFill>
                <a:srgbClr val="17BDB4"/>
              </a:solidFill>
              <a:latin typeface="Calibri" charset="0"/>
              <a:ea typeface="Calibri" charset="0"/>
              <a:cs typeface="Calibri" charset="0"/>
            </a:endParaRPr>
          </a:p>
        </p:txBody>
      </p:sp>
      <p:sp>
        <p:nvSpPr>
          <p:cNvPr id="120" name="Shape 120"/>
          <p:cNvSpPr/>
          <p:nvPr/>
        </p:nvSpPr>
        <p:spPr>
          <a:xfrm>
            <a:off x="12199263" y="12133399"/>
            <a:ext cx="5382884" cy="1067599"/>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7000">
                <a:solidFill>
                  <a:srgbClr val="3EC7C0"/>
                </a:solidFill>
              </a:defRPr>
            </a:lvl1pPr>
          </a:lstStyle>
          <a:p>
            <a:r>
              <a:rPr lang="nb-NO" sz="6000" dirty="0" smtClean="0">
                <a:solidFill>
                  <a:srgbClr val="FFFFFF"/>
                </a:solidFill>
                <a:latin typeface="Calibri" charset="0"/>
                <a:ea typeface="Calibri" charset="0"/>
                <a:cs typeface="Calibri" charset="0"/>
              </a:rPr>
              <a:t>Andreas </a:t>
            </a:r>
            <a:r>
              <a:rPr lang="nb-NO" sz="6000" dirty="0" err="1" smtClean="0">
                <a:solidFill>
                  <a:srgbClr val="FFFFFF"/>
                </a:solidFill>
                <a:latin typeface="Calibri" charset="0"/>
                <a:ea typeface="Calibri" charset="0"/>
                <a:cs typeface="Calibri" charset="0"/>
              </a:rPr>
              <a:t>Baakind</a:t>
            </a:r>
            <a:endParaRPr sz="6000" dirty="0">
              <a:solidFill>
                <a:srgbClr val="FFFFFF"/>
              </a:solidFill>
              <a:latin typeface="Calibri" charset="0"/>
              <a:ea typeface="Calibri" charset="0"/>
              <a:cs typeface="Calibri" charset="0"/>
            </a:endParaRP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282828"/>
        </a:solidFill>
        <a:effectLst/>
      </p:bgPr>
    </p:bg>
    <p:spTree>
      <p:nvGrpSpPr>
        <p:cNvPr id="1" name=""/>
        <p:cNvGrpSpPr/>
        <p:nvPr/>
      </p:nvGrpSpPr>
      <p:grpSpPr>
        <a:xfrm>
          <a:off x="0" y="0"/>
          <a:ext cx="0" cy="0"/>
          <a:chOff x="0" y="0"/>
          <a:chExt cx="0" cy="0"/>
        </a:xfrm>
      </p:grpSpPr>
      <p:sp>
        <p:nvSpPr>
          <p:cNvPr id="18" name="Oval 17"/>
          <p:cNvSpPr/>
          <p:nvPr/>
        </p:nvSpPr>
        <p:spPr>
          <a:xfrm>
            <a:off x="4864608" y="3182112"/>
            <a:ext cx="8120112" cy="8412480"/>
          </a:xfrm>
          <a:prstGeom prst="ellipse">
            <a:avLst/>
          </a:prstGeom>
          <a:noFill/>
          <a:ln w="63500" cap="flat" cmpd="sng">
            <a:solidFill>
              <a:srgbClr val="FFFFFF"/>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sz="3200" b="0" i="0" u="none" strike="noStrike" cap="none" spc="0" normalizeH="0" baseline="0">
              <a:ln>
                <a:noFill/>
              </a:ln>
              <a:solidFill>
                <a:srgbClr val="FFFFFF"/>
              </a:solidFill>
              <a:effectLst/>
              <a:uFillTx/>
              <a:latin typeface="+mn-lt"/>
              <a:ea typeface="+mn-ea"/>
              <a:cs typeface="+mn-cs"/>
              <a:sym typeface="Helvetica Light"/>
            </a:endParaRPr>
          </a:p>
        </p:txBody>
      </p:sp>
      <p:sp>
        <p:nvSpPr>
          <p:cNvPr id="21" name="TextBox 20"/>
          <p:cNvSpPr txBox="1"/>
          <p:nvPr/>
        </p:nvSpPr>
        <p:spPr>
          <a:xfrm>
            <a:off x="7551262" y="6762219"/>
            <a:ext cx="3188592" cy="12522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nb-NO" sz="7200" b="0" i="0" u="none" strike="noStrike" cap="none" spc="0" normalizeH="0" baseline="0" dirty="0" smtClean="0">
                <a:ln>
                  <a:noFill/>
                </a:ln>
                <a:solidFill>
                  <a:srgbClr val="FFFFFF"/>
                </a:solidFill>
                <a:effectLst/>
                <a:uFillTx/>
                <a:latin typeface="Calibri" charset="0"/>
                <a:ea typeface="Calibri" charset="0"/>
                <a:cs typeface="Calibri" charset="0"/>
                <a:sym typeface="Conduit ITC Light"/>
              </a:rPr>
              <a:t>Cluster</a:t>
            </a:r>
            <a:endParaRPr kumimoji="0" sz="7200" b="0" i="0" u="none" strike="noStrike" cap="none" spc="0" normalizeH="0" baseline="0" dirty="0">
              <a:ln>
                <a:noFill/>
              </a:ln>
              <a:solidFill>
                <a:srgbClr val="FFFFFF"/>
              </a:solidFill>
              <a:effectLst/>
              <a:uFillTx/>
              <a:latin typeface="Calibri" charset="0"/>
              <a:ea typeface="Calibri" charset="0"/>
              <a:cs typeface="Calibri" charset="0"/>
              <a:sym typeface="Conduit ITC Light"/>
            </a:endParaRPr>
          </a:p>
        </p:txBody>
      </p:sp>
      <p:sp>
        <p:nvSpPr>
          <p:cNvPr id="2" name="Oval 1"/>
          <p:cNvSpPr/>
          <p:nvPr/>
        </p:nvSpPr>
        <p:spPr>
          <a:xfrm>
            <a:off x="8086413" y="1680324"/>
            <a:ext cx="2118291" cy="2194561"/>
          </a:xfrm>
          <a:prstGeom prst="ellipse">
            <a:avLst/>
          </a:prstGeom>
          <a:solidFill>
            <a:srgbClr val="17BDB4"/>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sz="3200" b="0" i="0" u="none" strike="noStrike" cap="none" spc="0" normalizeH="0" baseline="0">
              <a:ln>
                <a:noFill/>
              </a:ln>
              <a:solidFill>
                <a:srgbClr val="FFFFFF"/>
              </a:solidFill>
              <a:effectLst/>
              <a:uFillTx/>
              <a:latin typeface="+mn-lt"/>
              <a:ea typeface="+mn-ea"/>
              <a:cs typeface="+mn-cs"/>
              <a:sym typeface="Helvetica Light"/>
            </a:endParaRPr>
          </a:p>
        </p:txBody>
      </p:sp>
      <p:sp>
        <p:nvSpPr>
          <p:cNvPr id="7" name="Oval 6"/>
          <p:cNvSpPr/>
          <p:nvPr/>
        </p:nvSpPr>
        <p:spPr>
          <a:xfrm>
            <a:off x="11844382" y="4789282"/>
            <a:ext cx="2118291" cy="2194561"/>
          </a:xfrm>
          <a:prstGeom prst="ellipse">
            <a:avLst/>
          </a:prstGeom>
          <a:solidFill>
            <a:srgbClr val="17BDB4"/>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sz="3200" b="0" i="0" u="none" strike="noStrike" cap="none" spc="0" normalizeH="0" baseline="0">
              <a:ln>
                <a:noFill/>
              </a:ln>
              <a:solidFill>
                <a:srgbClr val="FFFFFF"/>
              </a:solidFill>
              <a:effectLst/>
              <a:uFillTx/>
              <a:latin typeface="+mn-lt"/>
              <a:ea typeface="+mn-ea"/>
              <a:cs typeface="+mn-cs"/>
              <a:sym typeface="Helvetica Light"/>
            </a:endParaRPr>
          </a:p>
        </p:txBody>
      </p:sp>
      <p:sp>
        <p:nvSpPr>
          <p:cNvPr id="8" name="Oval 7"/>
          <p:cNvSpPr/>
          <p:nvPr/>
        </p:nvSpPr>
        <p:spPr>
          <a:xfrm>
            <a:off x="10427278" y="9621657"/>
            <a:ext cx="2118291" cy="2194561"/>
          </a:xfrm>
          <a:prstGeom prst="ellipse">
            <a:avLst/>
          </a:prstGeom>
          <a:solidFill>
            <a:srgbClr val="17BDB4"/>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sz="3200" b="0" i="0" u="none" strike="noStrike" cap="none" spc="0" normalizeH="0" baseline="0">
              <a:ln>
                <a:noFill/>
              </a:ln>
              <a:solidFill>
                <a:srgbClr val="FFFFFF"/>
              </a:solidFill>
              <a:effectLst/>
              <a:uFillTx/>
              <a:latin typeface="+mn-lt"/>
              <a:ea typeface="+mn-ea"/>
              <a:cs typeface="+mn-cs"/>
              <a:sym typeface="Helvetica Light"/>
            </a:endParaRPr>
          </a:p>
        </p:txBody>
      </p:sp>
      <p:sp>
        <p:nvSpPr>
          <p:cNvPr id="10" name="Oval 9"/>
          <p:cNvSpPr/>
          <p:nvPr/>
        </p:nvSpPr>
        <p:spPr>
          <a:xfrm>
            <a:off x="4076661" y="4567658"/>
            <a:ext cx="2118291" cy="2194561"/>
          </a:xfrm>
          <a:prstGeom prst="ellipse">
            <a:avLst/>
          </a:prstGeom>
          <a:solidFill>
            <a:srgbClr val="17BDB4"/>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sz="3200" b="0" i="0" u="none" strike="noStrike" cap="none" spc="0" normalizeH="0" baseline="0">
              <a:ln>
                <a:noFill/>
              </a:ln>
              <a:solidFill>
                <a:srgbClr val="FFFFFF"/>
              </a:solidFill>
              <a:effectLst/>
              <a:uFillTx/>
              <a:latin typeface="+mn-lt"/>
              <a:ea typeface="+mn-ea"/>
              <a:cs typeface="+mn-cs"/>
              <a:sym typeface="Helvetica Light"/>
            </a:endParaRPr>
          </a:p>
        </p:txBody>
      </p:sp>
      <p:sp>
        <p:nvSpPr>
          <p:cNvPr id="12" name="Oval 11"/>
          <p:cNvSpPr/>
          <p:nvPr/>
        </p:nvSpPr>
        <p:spPr>
          <a:xfrm>
            <a:off x="4881333" y="9290995"/>
            <a:ext cx="2118291" cy="2194561"/>
          </a:xfrm>
          <a:prstGeom prst="ellipse">
            <a:avLst/>
          </a:prstGeom>
          <a:solidFill>
            <a:srgbClr val="17BDB4"/>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sz="32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820270300"/>
      </p:ext>
    </p:extLst>
  </p:cSld>
  <p:clrMapOvr>
    <a:masterClrMapping/>
  </p:clrMapOvr>
  <p:transition spd="med"/>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282828"/>
        </a:solidFill>
        <a:effectLst/>
      </p:bgPr>
    </p:bg>
    <p:spTree>
      <p:nvGrpSpPr>
        <p:cNvPr id="1" name=""/>
        <p:cNvGrpSpPr/>
        <p:nvPr/>
      </p:nvGrpSpPr>
      <p:grpSpPr>
        <a:xfrm>
          <a:off x="0" y="0"/>
          <a:ext cx="0" cy="0"/>
          <a:chOff x="0" y="0"/>
          <a:chExt cx="0" cy="0"/>
        </a:xfrm>
      </p:grpSpPr>
      <p:sp>
        <p:nvSpPr>
          <p:cNvPr id="18" name="Oval 17"/>
          <p:cNvSpPr/>
          <p:nvPr/>
        </p:nvSpPr>
        <p:spPr>
          <a:xfrm>
            <a:off x="4864608" y="3182112"/>
            <a:ext cx="8120112" cy="8412480"/>
          </a:xfrm>
          <a:prstGeom prst="ellipse">
            <a:avLst/>
          </a:prstGeom>
          <a:noFill/>
          <a:ln w="63500" cap="flat" cmpd="sng">
            <a:solidFill>
              <a:srgbClr val="FFFFFF"/>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sz="3200" b="0" i="0" u="none" strike="noStrike" cap="none" spc="0" normalizeH="0" baseline="0">
              <a:ln>
                <a:noFill/>
              </a:ln>
              <a:solidFill>
                <a:srgbClr val="FFFFFF"/>
              </a:solidFill>
              <a:effectLst/>
              <a:uFillTx/>
              <a:latin typeface="+mn-lt"/>
              <a:ea typeface="+mn-ea"/>
              <a:cs typeface="+mn-cs"/>
              <a:sym typeface="Helvetica Light"/>
            </a:endParaRPr>
          </a:p>
        </p:txBody>
      </p:sp>
      <p:sp>
        <p:nvSpPr>
          <p:cNvPr id="21" name="TextBox 20"/>
          <p:cNvSpPr txBox="1"/>
          <p:nvPr/>
        </p:nvSpPr>
        <p:spPr>
          <a:xfrm>
            <a:off x="7551262" y="6762219"/>
            <a:ext cx="3188592" cy="12522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nb-NO" sz="7200" b="0" i="0" u="none" strike="noStrike" cap="none" spc="0" normalizeH="0" baseline="0" dirty="0" smtClean="0">
                <a:ln>
                  <a:noFill/>
                </a:ln>
                <a:solidFill>
                  <a:srgbClr val="FFFFFF"/>
                </a:solidFill>
                <a:effectLst/>
                <a:uFillTx/>
                <a:latin typeface="Calibri" charset="0"/>
                <a:ea typeface="Calibri" charset="0"/>
                <a:cs typeface="Calibri" charset="0"/>
                <a:sym typeface="Conduit ITC Light"/>
              </a:rPr>
              <a:t>Cluster</a:t>
            </a:r>
            <a:endParaRPr kumimoji="0" sz="7200" b="0" i="0" u="none" strike="noStrike" cap="none" spc="0" normalizeH="0" baseline="0" dirty="0">
              <a:ln>
                <a:noFill/>
              </a:ln>
              <a:solidFill>
                <a:srgbClr val="FFFFFF"/>
              </a:solidFill>
              <a:effectLst/>
              <a:uFillTx/>
              <a:latin typeface="Calibri" charset="0"/>
              <a:ea typeface="Calibri" charset="0"/>
              <a:cs typeface="Calibri" charset="0"/>
              <a:sym typeface="Conduit ITC Light"/>
            </a:endParaRPr>
          </a:p>
        </p:txBody>
      </p:sp>
      <p:sp>
        <p:nvSpPr>
          <p:cNvPr id="2" name="Oval 1"/>
          <p:cNvSpPr/>
          <p:nvPr/>
        </p:nvSpPr>
        <p:spPr>
          <a:xfrm>
            <a:off x="8086413" y="1680324"/>
            <a:ext cx="2118291" cy="2194561"/>
          </a:xfrm>
          <a:prstGeom prst="ellipse">
            <a:avLst/>
          </a:prstGeom>
          <a:solidFill>
            <a:srgbClr val="17BDB4"/>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sz="3200" b="0" i="0" u="none" strike="noStrike" cap="none" spc="0" normalizeH="0" baseline="0">
              <a:ln>
                <a:noFill/>
              </a:ln>
              <a:solidFill>
                <a:srgbClr val="FFFFFF"/>
              </a:solidFill>
              <a:effectLst/>
              <a:uFillTx/>
              <a:latin typeface="+mn-lt"/>
              <a:ea typeface="+mn-ea"/>
              <a:cs typeface="+mn-cs"/>
              <a:sym typeface="Helvetica Light"/>
            </a:endParaRPr>
          </a:p>
        </p:txBody>
      </p:sp>
      <p:sp>
        <p:nvSpPr>
          <p:cNvPr id="7" name="Oval 6"/>
          <p:cNvSpPr/>
          <p:nvPr/>
        </p:nvSpPr>
        <p:spPr>
          <a:xfrm>
            <a:off x="11844382" y="4789282"/>
            <a:ext cx="2118291" cy="2194561"/>
          </a:xfrm>
          <a:prstGeom prst="ellipse">
            <a:avLst/>
          </a:prstGeom>
          <a:solidFill>
            <a:srgbClr val="17BDB4"/>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sz="3200" b="0" i="0" u="none" strike="noStrike" cap="none" spc="0" normalizeH="0" baseline="0">
              <a:ln>
                <a:noFill/>
              </a:ln>
              <a:solidFill>
                <a:srgbClr val="FFFFFF"/>
              </a:solidFill>
              <a:effectLst/>
              <a:uFillTx/>
              <a:latin typeface="+mn-lt"/>
              <a:ea typeface="+mn-ea"/>
              <a:cs typeface="+mn-cs"/>
              <a:sym typeface="Helvetica Light"/>
            </a:endParaRPr>
          </a:p>
        </p:txBody>
      </p:sp>
      <p:sp>
        <p:nvSpPr>
          <p:cNvPr id="8" name="Oval 7"/>
          <p:cNvSpPr/>
          <p:nvPr/>
        </p:nvSpPr>
        <p:spPr>
          <a:xfrm>
            <a:off x="10427278" y="9621657"/>
            <a:ext cx="2118291" cy="2194561"/>
          </a:xfrm>
          <a:prstGeom prst="ellipse">
            <a:avLst/>
          </a:prstGeom>
          <a:solidFill>
            <a:srgbClr val="17BDB4"/>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sz="3200" b="0" i="0" u="none" strike="noStrike" cap="none" spc="0" normalizeH="0" baseline="0">
              <a:ln>
                <a:noFill/>
              </a:ln>
              <a:solidFill>
                <a:srgbClr val="FFFFFF"/>
              </a:solidFill>
              <a:effectLst/>
              <a:uFillTx/>
              <a:latin typeface="+mn-lt"/>
              <a:ea typeface="+mn-ea"/>
              <a:cs typeface="+mn-cs"/>
              <a:sym typeface="Helvetica Light"/>
            </a:endParaRPr>
          </a:p>
        </p:txBody>
      </p:sp>
      <p:sp>
        <p:nvSpPr>
          <p:cNvPr id="10" name="Oval 9"/>
          <p:cNvSpPr/>
          <p:nvPr/>
        </p:nvSpPr>
        <p:spPr>
          <a:xfrm>
            <a:off x="4076661" y="4567658"/>
            <a:ext cx="2118291" cy="2194561"/>
          </a:xfrm>
          <a:prstGeom prst="ellipse">
            <a:avLst/>
          </a:prstGeom>
          <a:solidFill>
            <a:srgbClr val="17BDB4"/>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sz="3200" b="0" i="0" u="none" strike="noStrike" cap="none" spc="0" normalizeH="0" baseline="0">
              <a:ln>
                <a:noFill/>
              </a:ln>
              <a:solidFill>
                <a:srgbClr val="FFFFFF"/>
              </a:solidFill>
              <a:effectLst/>
              <a:uFillTx/>
              <a:latin typeface="+mn-lt"/>
              <a:ea typeface="+mn-ea"/>
              <a:cs typeface="+mn-cs"/>
              <a:sym typeface="Helvetica Light"/>
            </a:endParaRPr>
          </a:p>
        </p:txBody>
      </p:sp>
      <p:sp>
        <p:nvSpPr>
          <p:cNvPr id="12" name="Oval 11"/>
          <p:cNvSpPr/>
          <p:nvPr/>
        </p:nvSpPr>
        <p:spPr>
          <a:xfrm>
            <a:off x="4881333" y="9290995"/>
            <a:ext cx="2118291" cy="2194561"/>
          </a:xfrm>
          <a:prstGeom prst="ellipse">
            <a:avLst/>
          </a:prstGeom>
          <a:solidFill>
            <a:srgbClr val="E15457"/>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sz="32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875957858"/>
      </p:ext>
    </p:extLst>
  </p:cSld>
  <p:clrMapOvr>
    <a:masterClrMapping/>
  </p:clrMapOvr>
  <p:transition spd="med"/>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282828"/>
        </a:solidFill>
        <a:effectLst/>
      </p:bgPr>
    </p:bg>
    <p:spTree>
      <p:nvGrpSpPr>
        <p:cNvPr id="1" name=""/>
        <p:cNvGrpSpPr/>
        <p:nvPr/>
      </p:nvGrpSpPr>
      <p:grpSpPr>
        <a:xfrm>
          <a:off x="0" y="0"/>
          <a:ext cx="0" cy="0"/>
          <a:chOff x="0" y="0"/>
          <a:chExt cx="0" cy="0"/>
        </a:xfrm>
      </p:grpSpPr>
      <p:sp>
        <p:nvSpPr>
          <p:cNvPr id="7" name="Oval 6"/>
          <p:cNvSpPr/>
          <p:nvPr/>
        </p:nvSpPr>
        <p:spPr>
          <a:xfrm>
            <a:off x="1150582" y="9912096"/>
            <a:ext cx="16054378" cy="16632423"/>
          </a:xfrm>
          <a:prstGeom prst="ellipse">
            <a:avLst/>
          </a:prstGeom>
          <a:noFill/>
          <a:ln w="63500" cap="flat" cmpd="sng">
            <a:solidFill>
              <a:srgbClr val="FFFFFF"/>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sz="3200" b="0" i="0" u="none" strike="noStrike" cap="none" spc="0" normalizeH="0" baseline="0">
              <a:ln>
                <a:noFill/>
              </a:ln>
              <a:solidFill>
                <a:srgbClr val="FFFFFF"/>
              </a:solidFill>
              <a:effectLst/>
              <a:uFillTx/>
              <a:latin typeface="+mn-lt"/>
              <a:ea typeface="+mn-ea"/>
              <a:cs typeface="+mn-cs"/>
              <a:sym typeface="Helvetica Light"/>
            </a:endParaRPr>
          </a:p>
        </p:txBody>
      </p:sp>
      <p:sp>
        <p:nvSpPr>
          <p:cNvPr id="119" name="Shape 119"/>
          <p:cNvSpPr/>
          <p:nvPr/>
        </p:nvSpPr>
        <p:spPr>
          <a:xfrm>
            <a:off x="329184" y="4805183"/>
            <a:ext cx="17739360" cy="3222035"/>
          </a:xfrm>
          <a:prstGeom prst="rect">
            <a:avLst/>
          </a:prstGeom>
          <a:ln w="12700">
            <a:miter lim="400000"/>
          </a:ln>
          <a:extLst>
            <a:ext uri="{C572A759-6A51-4108-AA02-DFA0A04FC94B}">
              <ma14:wrappingTextBoxFlag xmlns:ma14="http://schemas.microsoft.com/office/mac/drawingml/2011/main" val="1"/>
            </a:ext>
          </a:extLst>
        </p:spPr>
        <p:txBody>
          <a:bodyPr wrap="square" lIns="71437" tIns="71437" rIns="71437" bIns="71437" anchor="ctr">
            <a:spAutoFit/>
          </a:bodyPr>
          <a:lstStyle/>
          <a:p>
            <a:pPr>
              <a:defRPr sz="20000">
                <a:solidFill>
                  <a:srgbClr val="3EC7C0"/>
                </a:solidFill>
              </a:defRPr>
            </a:pPr>
            <a:r>
              <a:rPr lang="nb-NO" sz="20000" dirty="0" err="1" smtClean="0">
                <a:solidFill>
                  <a:schemeClr val="bg1"/>
                </a:solidFill>
                <a:latin typeface="Calibri" charset="0"/>
                <a:ea typeface="Calibri" charset="0"/>
                <a:cs typeface="Calibri" charset="0"/>
              </a:rPr>
              <a:t>Replikering</a:t>
            </a:r>
            <a:endParaRPr lang="nb-NO" sz="20000" dirty="0">
              <a:solidFill>
                <a:schemeClr val="bg1"/>
              </a:solidFill>
              <a:latin typeface="Calibri" charset="0"/>
              <a:ea typeface="Calibri" charset="0"/>
              <a:cs typeface="Calibri" charset="0"/>
            </a:endParaRPr>
          </a:p>
        </p:txBody>
      </p:sp>
      <p:sp>
        <p:nvSpPr>
          <p:cNvPr id="3" name="Oval 2"/>
          <p:cNvSpPr/>
          <p:nvPr/>
        </p:nvSpPr>
        <p:spPr>
          <a:xfrm>
            <a:off x="2790683" y="11178235"/>
            <a:ext cx="1708166" cy="1769669"/>
          </a:xfrm>
          <a:prstGeom prst="ellipse">
            <a:avLst/>
          </a:prstGeom>
          <a:solidFill>
            <a:srgbClr val="17BDB4"/>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sz="3200" b="0" i="0" u="none" strike="noStrike" cap="none" spc="0" normalizeH="0" baseline="0">
              <a:ln>
                <a:noFill/>
              </a:ln>
              <a:solidFill>
                <a:srgbClr val="FFFFFF"/>
              </a:solidFill>
              <a:effectLst/>
              <a:uFillTx/>
              <a:latin typeface="+mn-lt"/>
              <a:ea typeface="+mn-ea"/>
              <a:cs typeface="+mn-cs"/>
              <a:sym typeface="Helvetica Light"/>
            </a:endParaRPr>
          </a:p>
        </p:txBody>
      </p:sp>
      <p:sp>
        <p:nvSpPr>
          <p:cNvPr id="4" name="Oval 3"/>
          <p:cNvSpPr/>
          <p:nvPr/>
        </p:nvSpPr>
        <p:spPr>
          <a:xfrm>
            <a:off x="6407180" y="9262261"/>
            <a:ext cx="1708166" cy="1769669"/>
          </a:xfrm>
          <a:prstGeom prst="ellipse">
            <a:avLst/>
          </a:prstGeom>
          <a:solidFill>
            <a:srgbClr val="17BDB4"/>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sz="3200" b="0" i="0" u="none" strike="noStrike" cap="none" spc="0" normalizeH="0" baseline="0">
              <a:ln>
                <a:noFill/>
              </a:ln>
              <a:solidFill>
                <a:srgbClr val="FFFFFF"/>
              </a:solidFill>
              <a:effectLst/>
              <a:uFillTx/>
              <a:latin typeface="+mn-lt"/>
              <a:ea typeface="+mn-ea"/>
              <a:cs typeface="+mn-cs"/>
              <a:sym typeface="Helvetica Light"/>
            </a:endParaRPr>
          </a:p>
        </p:txBody>
      </p:sp>
      <p:sp>
        <p:nvSpPr>
          <p:cNvPr id="5" name="Oval 4"/>
          <p:cNvSpPr/>
          <p:nvPr/>
        </p:nvSpPr>
        <p:spPr>
          <a:xfrm>
            <a:off x="10320959" y="9262262"/>
            <a:ext cx="1708166" cy="1769669"/>
          </a:xfrm>
          <a:prstGeom prst="ellipse">
            <a:avLst/>
          </a:prstGeom>
          <a:solidFill>
            <a:srgbClr val="17BDB4"/>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sz="3200" b="0" i="0" u="none" strike="noStrike" cap="none" spc="0" normalizeH="0" baseline="0">
              <a:ln>
                <a:noFill/>
              </a:ln>
              <a:solidFill>
                <a:srgbClr val="FFFFFF"/>
              </a:solidFill>
              <a:effectLst/>
              <a:uFillTx/>
              <a:latin typeface="+mn-lt"/>
              <a:ea typeface="+mn-ea"/>
              <a:cs typeface="+mn-cs"/>
              <a:sym typeface="Helvetica Light"/>
            </a:endParaRPr>
          </a:p>
        </p:txBody>
      </p:sp>
      <p:sp>
        <p:nvSpPr>
          <p:cNvPr id="6" name="Oval 5"/>
          <p:cNvSpPr>
            <a:spLocks noChangeAspect="1"/>
          </p:cNvSpPr>
          <p:nvPr/>
        </p:nvSpPr>
        <p:spPr>
          <a:xfrm>
            <a:off x="13645966" y="11178235"/>
            <a:ext cx="1708166" cy="1769669"/>
          </a:xfrm>
          <a:prstGeom prst="ellipse">
            <a:avLst/>
          </a:prstGeom>
          <a:solidFill>
            <a:schemeClr val="bg1">
              <a:lumMod val="85000"/>
            </a:schemeClr>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sz="32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56704829"/>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282828"/>
        </a:solidFill>
        <a:effectLst/>
      </p:bgPr>
    </p:bg>
    <p:spTree>
      <p:nvGrpSpPr>
        <p:cNvPr id="1" name=""/>
        <p:cNvGrpSpPr/>
        <p:nvPr/>
      </p:nvGrpSpPr>
      <p:grpSpPr>
        <a:xfrm>
          <a:off x="0" y="0"/>
          <a:ext cx="0" cy="0"/>
          <a:chOff x="0" y="0"/>
          <a:chExt cx="0" cy="0"/>
        </a:xfrm>
      </p:grpSpPr>
      <p:sp>
        <p:nvSpPr>
          <p:cNvPr id="18" name="Oval 17"/>
          <p:cNvSpPr/>
          <p:nvPr/>
        </p:nvSpPr>
        <p:spPr>
          <a:xfrm>
            <a:off x="4864608" y="3182112"/>
            <a:ext cx="8120112" cy="8412480"/>
          </a:xfrm>
          <a:prstGeom prst="ellipse">
            <a:avLst/>
          </a:prstGeom>
          <a:noFill/>
          <a:ln w="63500" cap="flat" cmpd="sng">
            <a:solidFill>
              <a:srgbClr val="FFFFFF"/>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sz="3200" b="0" i="0" u="none" strike="noStrike" cap="none" spc="0" normalizeH="0" baseline="0">
              <a:ln>
                <a:noFill/>
              </a:ln>
              <a:solidFill>
                <a:srgbClr val="FFFFFF"/>
              </a:solidFill>
              <a:effectLst/>
              <a:uFillTx/>
              <a:latin typeface="+mn-lt"/>
              <a:ea typeface="+mn-ea"/>
              <a:cs typeface="+mn-cs"/>
              <a:sym typeface="Helvetica Light"/>
            </a:endParaRPr>
          </a:p>
        </p:txBody>
      </p:sp>
      <p:sp>
        <p:nvSpPr>
          <p:cNvPr id="21" name="TextBox 20"/>
          <p:cNvSpPr txBox="1"/>
          <p:nvPr/>
        </p:nvSpPr>
        <p:spPr>
          <a:xfrm>
            <a:off x="7551262" y="6762219"/>
            <a:ext cx="3188592" cy="12522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nb-NO" sz="7200" b="0" i="0" u="none" strike="noStrike" cap="none" spc="0" normalizeH="0" baseline="0" dirty="0" smtClean="0">
                <a:ln>
                  <a:noFill/>
                </a:ln>
                <a:solidFill>
                  <a:srgbClr val="FFFFFF"/>
                </a:solidFill>
                <a:effectLst/>
                <a:uFillTx/>
                <a:latin typeface="Calibri" charset="0"/>
                <a:ea typeface="Calibri" charset="0"/>
                <a:cs typeface="Calibri" charset="0"/>
                <a:sym typeface="Conduit ITC Light"/>
              </a:rPr>
              <a:t>Cluster</a:t>
            </a:r>
            <a:endParaRPr kumimoji="0" sz="7200" b="0" i="0" u="none" strike="noStrike" cap="none" spc="0" normalizeH="0" baseline="0" dirty="0">
              <a:ln>
                <a:noFill/>
              </a:ln>
              <a:solidFill>
                <a:srgbClr val="FFFFFF"/>
              </a:solidFill>
              <a:effectLst/>
              <a:uFillTx/>
              <a:latin typeface="Calibri" charset="0"/>
              <a:ea typeface="Calibri" charset="0"/>
              <a:cs typeface="Calibri" charset="0"/>
              <a:sym typeface="Conduit ITC Light"/>
            </a:endParaRPr>
          </a:p>
        </p:txBody>
      </p:sp>
      <p:sp>
        <p:nvSpPr>
          <p:cNvPr id="2" name="Oval 1"/>
          <p:cNvSpPr/>
          <p:nvPr/>
        </p:nvSpPr>
        <p:spPr>
          <a:xfrm>
            <a:off x="8086413" y="1680324"/>
            <a:ext cx="2118291" cy="2194561"/>
          </a:xfrm>
          <a:prstGeom prst="ellipse">
            <a:avLst/>
          </a:prstGeom>
          <a:solidFill>
            <a:srgbClr val="17BDB4"/>
          </a:solidFill>
          <a:ln w="127000" cap="flat">
            <a:solidFill>
              <a:srgbClr val="FFFAAA"/>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sz="3200" b="0" i="0" u="none" strike="noStrike" cap="none" spc="0" normalizeH="0" baseline="0">
              <a:ln>
                <a:noFill/>
              </a:ln>
              <a:solidFill>
                <a:srgbClr val="FFFFFF"/>
              </a:solidFill>
              <a:effectLst/>
              <a:uFillTx/>
              <a:latin typeface="+mn-lt"/>
              <a:ea typeface="+mn-ea"/>
              <a:cs typeface="+mn-cs"/>
              <a:sym typeface="Helvetica Light"/>
            </a:endParaRPr>
          </a:p>
        </p:txBody>
      </p:sp>
      <p:sp>
        <p:nvSpPr>
          <p:cNvPr id="7" name="Oval 6"/>
          <p:cNvSpPr/>
          <p:nvPr/>
        </p:nvSpPr>
        <p:spPr>
          <a:xfrm>
            <a:off x="11844382" y="4789282"/>
            <a:ext cx="2118291" cy="2194561"/>
          </a:xfrm>
          <a:prstGeom prst="ellipse">
            <a:avLst/>
          </a:prstGeom>
          <a:solidFill>
            <a:srgbClr val="17BDB4"/>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sz="3200" b="0" i="0" u="none" strike="noStrike" cap="none" spc="0" normalizeH="0" baseline="0">
              <a:ln>
                <a:noFill/>
              </a:ln>
              <a:solidFill>
                <a:srgbClr val="FFFFFF"/>
              </a:solidFill>
              <a:effectLst/>
              <a:uFillTx/>
              <a:latin typeface="+mn-lt"/>
              <a:ea typeface="+mn-ea"/>
              <a:cs typeface="+mn-cs"/>
              <a:sym typeface="Helvetica Light"/>
            </a:endParaRPr>
          </a:p>
        </p:txBody>
      </p:sp>
      <p:sp>
        <p:nvSpPr>
          <p:cNvPr id="8" name="Oval 7"/>
          <p:cNvSpPr/>
          <p:nvPr/>
        </p:nvSpPr>
        <p:spPr>
          <a:xfrm>
            <a:off x="10427278" y="9621657"/>
            <a:ext cx="2118291" cy="2194561"/>
          </a:xfrm>
          <a:prstGeom prst="ellipse">
            <a:avLst/>
          </a:prstGeom>
          <a:solidFill>
            <a:srgbClr val="17BDB4"/>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sz="3200" b="0" i="0" u="none" strike="noStrike" cap="none" spc="0" normalizeH="0" baseline="0">
              <a:ln>
                <a:noFill/>
              </a:ln>
              <a:solidFill>
                <a:srgbClr val="FFFFFF"/>
              </a:solidFill>
              <a:effectLst/>
              <a:uFillTx/>
              <a:latin typeface="+mn-lt"/>
              <a:ea typeface="+mn-ea"/>
              <a:cs typeface="+mn-cs"/>
              <a:sym typeface="Helvetica Light"/>
            </a:endParaRPr>
          </a:p>
        </p:txBody>
      </p:sp>
      <p:sp>
        <p:nvSpPr>
          <p:cNvPr id="10" name="Oval 9"/>
          <p:cNvSpPr/>
          <p:nvPr/>
        </p:nvSpPr>
        <p:spPr>
          <a:xfrm>
            <a:off x="4076661" y="4567658"/>
            <a:ext cx="2118291" cy="2194561"/>
          </a:xfrm>
          <a:prstGeom prst="ellipse">
            <a:avLst/>
          </a:prstGeom>
          <a:solidFill>
            <a:srgbClr val="17BDB4"/>
          </a:solidFill>
          <a:ln w="127000" cap="flat">
            <a:solidFill>
              <a:srgbClr val="FFFAAA"/>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sz="3200" b="0" i="0" u="none" strike="noStrike" cap="none" spc="0" normalizeH="0" baseline="0">
              <a:ln>
                <a:noFill/>
              </a:ln>
              <a:solidFill>
                <a:srgbClr val="FFFFFF"/>
              </a:solidFill>
              <a:effectLst/>
              <a:uFillTx/>
              <a:latin typeface="+mn-lt"/>
              <a:ea typeface="+mn-ea"/>
              <a:cs typeface="+mn-cs"/>
              <a:sym typeface="Helvetica Light"/>
            </a:endParaRPr>
          </a:p>
        </p:txBody>
      </p:sp>
      <p:sp>
        <p:nvSpPr>
          <p:cNvPr id="12" name="Oval 11"/>
          <p:cNvSpPr/>
          <p:nvPr/>
        </p:nvSpPr>
        <p:spPr>
          <a:xfrm>
            <a:off x="4881333" y="9290995"/>
            <a:ext cx="2118291" cy="2194561"/>
          </a:xfrm>
          <a:prstGeom prst="ellipse">
            <a:avLst/>
          </a:prstGeom>
          <a:solidFill>
            <a:srgbClr val="E15457"/>
          </a:solidFill>
          <a:ln w="127000" cap="flat">
            <a:solidFill>
              <a:srgbClr val="FFFAAA"/>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sz="3200" b="0" i="0" u="none" strike="noStrike" cap="none" spc="0" normalizeH="0" baseline="0">
              <a:ln>
                <a:noFill/>
              </a:ln>
              <a:solidFill>
                <a:srgbClr val="FFFFFF"/>
              </a:solidFill>
              <a:effectLst/>
              <a:uFillTx/>
              <a:latin typeface="+mn-lt"/>
              <a:ea typeface="+mn-ea"/>
              <a:cs typeface="+mn-cs"/>
              <a:sym typeface="Helvetica Light"/>
            </a:endParaRPr>
          </a:p>
        </p:txBody>
      </p:sp>
      <p:sp>
        <p:nvSpPr>
          <p:cNvPr id="4" name="TextBox 3"/>
          <p:cNvSpPr txBox="1"/>
          <p:nvPr/>
        </p:nvSpPr>
        <p:spPr>
          <a:xfrm>
            <a:off x="400061" y="316326"/>
            <a:ext cx="6599563" cy="106759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en-US" sz="6000" b="0" i="0" u="none" strike="noStrike" cap="none" spc="0" normalizeH="0" baseline="0" dirty="0" err="1" smtClean="0">
                <a:ln>
                  <a:noFill/>
                </a:ln>
                <a:solidFill>
                  <a:srgbClr val="FFFFFF"/>
                </a:solidFill>
                <a:effectLst/>
                <a:uFillTx/>
                <a:latin typeface="Calibri" charset="0"/>
                <a:ea typeface="Calibri" charset="0"/>
                <a:cs typeface="Calibri" charset="0"/>
                <a:sym typeface="Conduit ITC Light"/>
              </a:rPr>
              <a:t>Replikeringsfaktor</a:t>
            </a:r>
            <a:r>
              <a:rPr kumimoji="0" lang="en-US" sz="6000" b="0" i="0" u="none" strike="noStrike" cap="none" spc="0" normalizeH="0" baseline="0" dirty="0" smtClean="0">
                <a:ln>
                  <a:noFill/>
                </a:ln>
                <a:solidFill>
                  <a:srgbClr val="FFFFFF"/>
                </a:solidFill>
                <a:effectLst/>
                <a:uFillTx/>
                <a:latin typeface="Calibri" charset="0"/>
                <a:ea typeface="Calibri" charset="0"/>
                <a:cs typeface="Calibri" charset="0"/>
                <a:sym typeface="Conduit ITC Light"/>
              </a:rPr>
              <a:t>: 3</a:t>
            </a:r>
            <a:endParaRPr kumimoji="0" lang="en-US" sz="6000" b="0" i="0" u="none" strike="noStrike" cap="none" spc="0" normalizeH="0" baseline="0" dirty="0">
              <a:ln>
                <a:noFill/>
              </a:ln>
              <a:solidFill>
                <a:srgbClr val="FFFFFF"/>
              </a:solidFill>
              <a:effectLst/>
              <a:uFillTx/>
              <a:latin typeface="Calibri" charset="0"/>
              <a:ea typeface="Calibri" charset="0"/>
              <a:cs typeface="Calibri" charset="0"/>
              <a:sym typeface="Conduit ITC Light"/>
            </a:endParaRPr>
          </a:p>
        </p:txBody>
      </p:sp>
    </p:spTree>
    <p:extLst>
      <p:ext uri="{BB962C8B-B14F-4D97-AF65-F5344CB8AC3E}">
        <p14:creationId xmlns:p14="http://schemas.microsoft.com/office/powerpoint/2010/main" val="728619255"/>
      </p:ext>
    </p:extLst>
  </p:cSld>
  <p:clrMapOvr>
    <a:masterClrMapping/>
  </p:clrMapOvr>
  <p:transition spd="med"/>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282828"/>
        </a:solidFill>
        <a:effectLst/>
      </p:bgPr>
    </p:bg>
    <p:spTree>
      <p:nvGrpSpPr>
        <p:cNvPr id="1" name=""/>
        <p:cNvGrpSpPr/>
        <p:nvPr/>
      </p:nvGrpSpPr>
      <p:grpSpPr>
        <a:xfrm>
          <a:off x="0" y="0"/>
          <a:ext cx="0" cy="0"/>
          <a:chOff x="0" y="0"/>
          <a:chExt cx="0" cy="0"/>
        </a:xfrm>
      </p:grpSpPr>
      <p:sp>
        <p:nvSpPr>
          <p:cNvPr id="2" name="Triangle 1"/>
          <p:cNvSpPr/>
          <p:nvPr/>
        </p:nvSpPr>
        <p:spPr>
          <a:xfrm>
            <a:off x="3866344" y="3880978"/>
            <a:ext cx="9217152" cy="7945821"/>
          </a:xfrm>
          <a:prstGeom prst="triangle">
            <a:avLst/>
          </a:prstGeom>
          <a:noFill/>
          <a:ln w="12700" cap="flat">
            <a:solidFill>
              <a:srgbClr val="FFFFFF"/>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Light"/>
            </a:endParaRPr>
          </a:p>
        </p:txBody>
      </p:sp>
      <p:sp>
        <p:nvSpPr>
          <p:cNvPr id="119" name="Shape 119"/>
          <p:cNvSpPr/>
          <p:nvPr/>
        </p:nvSpPr>
        <p:spPr>
          <a:xfrm>
            <a:off x="415367" y="575185"/>
            <a:ext cx="17582147" cy="1683152"/>
          </a:xfrm>
          <a:prstGeom prst="rect">
            <a:avLst/>
          </a:prstGeom>
          <a:ln w="12700">
            <a:miter lim="400000"/>
          </a:ln>
          <a:extLst>
            <a:ext uri="{C572A759-6A51-4108-AA02-DFA0A04FC94B}">
              <ma14:wrappingTextBoxFlag xmlns:ma14="http://schemas.microsoft.com/office/mac/drawingml/2011/main" val="1"/>
            </a:ext>
          </a:extLst>
        </p:spPr>
        <p:txBody>
          <a:bodyPr wrap="square" lIns="71437" tIns="71437" rIns="71437" bIns="71437" anchor="ctr">
            <a:spAutoFit/>
          </a:bodyPr>
          <a:lstStyle/>
          <a:p>
            <a:pPr algn="l">
              <a:defRPr sz="20000">
                <a:solidFill>
                  <a:srgbClr val="3EC7C0"/>
                </a:solidFill>
              </a:defRPr>
            </a:pPr>
            <a:r>
              <a:rPr lang="nb-NO" sz="10000" dirty="0" err="1" smtClean="0">
                <a:solidFill>
                  <a:srgbClr val="17BDB4"/>
                </a:solidFill>
                <a:latin typeface="Calibri" charset="0"/>
                <a:ea typeface="Calibri" charset="0"/>
                <a:cs typeface="Calibri" charset="0"/>
              </a:rPr>
              <a:t>Eventual</a:t>
            </a:r>
            <a:r>
              <a:rPr lang="nb-NO" sz="10000" dirty="0" smtClean="0">
                <a:solidFill>
                  <a:srgbClr val="17BDB4"/>
                </a:solidFill>
                <a:latin typeface="Calibri" charset="0"/>
                <a:ea typeface="Calibri" charset="0"/>
                <a:cs typeface="Calibri" charset="0"/>
              </a:rPr>
              <a:t> </a:t>
            </a:r>
            <a:r>
              <a:rPr lang="nb-NO" sz="10000" dirty="0" err="1" smtClean="0">
                <a:solidFill>
                  <a:srgbClr val="17BDB4"/>
                </a:solidFill>
                <a:latin typeface="Calibri" charset="0"/>
                <a:ea typeface="Calibri" charset="0"/>
                <a:cs typeface="Calibri" charset="0"/>
              </a:rPr>
              <a:t>consistency</a:t>
            </a:r>
            <a:endParaRPr lang="nb-NO" sz="10000" dirty="0">
              <a:solidFill>
                <a:srgbClr val="17BDB4"/>
              </a:solidFill>
              <a:latin typeface="Calibri" charset="0"/>
              <a:ea typeface="Calibri" charset="0"/>
              <a:cs typeface="Calibri" charset="0"/>
            </a:endParaRPr>
          </a:p>
        </p:txBody>
      </p:sp>
      <p:sp>
        <p:nvSpPr>
          <p:cNvPr id="3" name="Oval 2"/>
          <p:cNvSpPr/>
          <p:nvPr/>
        </p:nvSpPr>
        <p:spPr>
          <a:xfrm>
            <a:off x="2807198" y="10501792"/>
            <a:ext cx="2118291" cy="2194561"/>
          </a:xfrm>
          <a:prstGeom prst="ellipse">
            <a:avLst/>
          </a:prstGeom>
          <a:solidFill>
            <a:srgbClr val="17BDB4"/>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no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nb-NO" sz="8800" b="1" i="0" u="none" strike="noStrike" cap="none" spc="0" normalizeH="0" baseline="0" dirty="0" smtClean="0">
                <a:ln>
                  <a:noFill/>
                </a:ln>
                <a:solidFill>
                  <a:schemeClr val="tx2">
                    <a:lumMod val="10000"/>
                  </a:schemeClr>
                </a:solidFill>
                <a:effectLst/>
                <a:uFillTx/>
                <a:latin typeface="Calibri" charset="0"/>
                <a:ea typeface="Calibri" charset="0"/>
                <a:cs typeface="Calibri" charset="0"/>
                <a:sym typeface="Helvetica Light"/>
              </a:rPr>
              <a:t>A</a:t>
            </a:r>
            <a:endParaRPr kumimoji="0" sz="8800" b="1" i="0" u="none" strike="noStrike" cap="none" spc="0" normalizeH="0" baseline="0" dirty="0">
              <a:ln>
                <a:noFill/>
              </a:ln>
              <a:solidFill>
                <a:schemeClr val="tx2">
                  <a:lumMod val="10000"/>
                </a:schemeClr>
              </a:solidFill>
              <a:effectLst/>
              <a:uFillTx/>
              <a:latin typeface="Calibri" charset="0"/>
              <a:ea typeface="Calibri" charset="0"/>
              <a:cs typeface="Calibri" charset="0"/>
              <a:sym typeface="Helvetica Light"/>
            </a:endParaRPr>
          </a:p>
        </p:txBody>
      </p:sp>
      <p:sp>
        <p:nvSpPr>
          <p:cNvPr id="4" name="Oval 3"/>
          <p:cNvSpPr/>
          <p:nvPr/>
        </p:nvSpPr>
        <p:spPr>
          <a:xfrm>
            <a:off x="12024350" y="10501792"/>
            <a:ext cx="2118291" cy="2194561"/>
          </a:xfrm>
          <a:prstGeom prst="ellipse">
            <a:avLst/>
          </a:prstGeom>
          <a:solidFill>
            <a:srgbClr val="17BDB4"/>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no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nb-NO" sz="8800" b="1" i="0" u="none" strike="noStrike" cap="none" spc="0" normalizeH="0" baseline="0" dirty="0" smtClean="0">
                <a:ln>
                  <a:noFill/>
                </a:ln>
                <a:solidFill>
                  <a:schemeClr val="tx2">
                    <a:lumMod val="10000"/>
                  </a:schemeClr>
                </a:solidFill>
                <a:effectLst/>
                <a:uFillTx/>
                <a:latin typeface="Calibri" charset="0"/>
                <a:ea typeface="Calibri" charset="0"/>
                <a:cs typeface="Calibri" charset="0"/>
                <a:sym typeface="Helvetica Light"/>
              </a:rPr>
              <a:t>P</a:t>
            </a:r>
            <a:endParaRPr kumimoji="0" sz="8800" b="1" i="0" u="none" strike="noStrike" cap="none" spc="0" normalizeH="0" baseline="0" dirty="0">
              <a:ln>
                <a:noFill/>
              </a:ln>
              <a:solidFill>
                <a:schemeClr val="tx2">
                  <a:lumMod val="10000"/>
                </a:schemeClr>
              </a:solidFill>
              <a:effectLst/>
              <a:uFillTx/>
              <a:latin typeface="Calibri" charset="0"/>
              <a:ea typeface="Calibri" charset="0"/>
              <a:cs typeface="Calibri" charset="0"/>
              <a:sym typeface="Helvetica Light"/>
            </a:endParaRPr>
          </a:p>
        </p:txBody>
      </p:sp>
      <p:sp>
        <p:nvSpPr>
          <p:cNvPr id="5" name="Oval 4"/>
          <p:cNvSpPr/>
          <p:nvPr/>
        </p:nvSpPr>
        <p:spPr>
          <a:xfrm>
            <a:off x="7415774" y="2741025"/>
            <a:ext cx="2118291" cy="2194561"/>
          </a:xfrm>
          <a:prstGeom prst="ellipse">
            <a:avLst/>
          </a:prstGeom>
          <a:solidFill>
            <a:srgbClr val="17BDB4"/>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no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nb-NO" sz="8800" b="1" i="0" u="none" strike="noStrike" cap="none" spc="0" normalizeH="0" baseline="0" dirty="0" smtClean="0">
                <a:ln>
                  <a:noFill/>
                </a:ln>
                <a:solidFill>
                  <a:schemeClr val="tx2">
                    <a:lumMod val="10000"/>
                  </a:schemeClr>
                </a:solidFill>
                <a:effectLst/>
                <a:uFillTx/>
                <a:latin typeface="Calibri" charset="0"/>
                <a:ea typeface="Calibri" charset="0"/>
                <a:cs typeface="Calibri" charset="0"/>
                <a:sym typeface="Helvetica Light"/>
              </a:rPr>
              <a:t>C</a:t>
            </a:r>
            <a:endParaRPr kumimoji="0" sz="8800" b="1" i="0" u="none" strike="noStrike" cap="none" spc="0" normalizeH="0" baseline="0" dirty="0">
              <a:ln>
                <a:noFill/>
              </a:ln>
              <a:solidFill>
                <a:schemeClr val="tx2">
                  <a:lumMod val="10000"/>
                </a:schemeClr>
              </a:solidFill>
              <a:effectLst/>
              <a:uFillTx/>
              <a:latin typeface="Calibri" charset="0"/>
              <a:ea typeface="Calibri" charset="0"/>
              <a:cs typeface="Calibri" charset="0"/>
              <a:sym typeface="Helvetica Light"/>
            </a:endParaRPr>
          </a:p>
        </p:txBody>
      </p:sp>
      <p:sp>
        <p:nvSpPr>
          <p:cNvPr id="7" name="TextBox 6"/>
          <p:cNvSpPr txBox="1"/>
          <p:nvPr/>
        </p:nvSpPr>
        <p:spPr>
          <a:xfrm>
            <a:off x="7130801" y="12239497"/>
            <a:ext cx="2688235" cy="9137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en-US" sz="5000" b="0" i="0" u="none" strike="noStrike" cap="none" spc="0" normalizeH="0" baseline="0" smtClean="0">
                <a:ln>
                  <a:noFill/>
                </a:ln>
                <a:solidFill>
                  <a:srgbClr val="FFFFFF"/>
                </a:solidFill>
                <a:effectLst/>
                <a:uFillTx/>
                <a:latin typeface="Conduit ITC Light"/>
                <a:ea typeface="Conduit ITC Light"/>
                <a:cs typeface="Conduit ITC Light"/>
                <a:sym typeface="Conduit ITC Light"/>
              </a:rPr>
              <a:t>Cassandra</a:t>
            </a:r>
            <a:endParaRPr kumimoji="0" lang="en-US" sz="5000" b="0" i="0" u="none" strike="noStrike" cap="none" spc="0" normalizeH="0" baseline="0">
              <a:ln>
                <a:noFill/>
              </a:ln>
              <a:solidFill>
                <a:srgbClr val="FFFFFF"/>
              </a:solidFill>
              <a:effectLst/>
              <a:uFillTx/>
              <a:latin typeface="Conduit ITC Light"/>
              <a:ea typeface="Conduit ITC Light"/>
              <a:cs typeface="Conduit ITC Light"/>
              <a:sym typeface="Conduit ITC Light"/>
            </a:endParaRPr>
          </a:p>
        </p:txBody>
      </p:sp>
    </p:spTree>
    <p:extLst>
      <p:ext uri="{BB962C8B-B14F-4D97-AF65-F5344CB8AC3E}">
        <p14:creationId xmlns:p14="http://schemas.microsoft.com/office/powerpoint/2010/main" val="1402328909"/>
      </p:ext>
    </p:extLst>
  </p:cSld>
  <p:clrMapOvr>
    <a:masterClrMapping/>
  </p:clrMapOvr>
  <p:transition spd="med"/>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282828"/>
        </a:solidFill>
        <a:effectLst/>
      </p:bgPr>
    </p:bg>
    <p:spTree>
      <p:nvGrpSpPr>
        <p:cNvPr id="1" name=""/>
        <p:cNvGrpSpPr/>
        <p:nvPr/>
      </p:nvGrpSpPr>
      <p:grpSpPr>
        <a:xfrm>
          <a:off x="0" y="0"/>
          <a:ext cx="0" cy="0"/>
          <a:chOff x="0" y="0"/>
          <a:chExt cx="0" cy="0"/>
        </a:xfrm>
      </p:grpSpPr>
      <p:sp>
        <p:nvSpPr>
          <p:cNvPr id="18" name="Oval 17"/>
          <p:cNvSpPr/>
          <p:nvPr/>
        </p:nvSpPr>
        <p:spPr>
          <a:xfrm>
            <a:off x="5135806" y="5097780"/>
            <a:ext cx="6729984" cy="6972300"/>
          </a:xfrm>
          <a:prstGeom prst="ellipse">
            <a:avLst/>
          </a:prstGeom>
          <a:noFill/>
          <a:ln w="63500" cap="flat" cmpd="sng">
            <a:solidFill>
              <a:srgbClr val="FFFFFF"/>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sz="3200" b="0" i="0" u="none" strike="noStrike" cap="none" spc="0" normalizeH="0" baseline="0">
              <a:ln>
                <a:noFill/>
              </a:ln>
              <a:solidFill>
                <a:srgbClr val="FFFFFF"/>
              </a:solidFill>
              <a:effectLst/>
              <a:uFillTx/>
              <a:latin typeface="+mn-lt"/>
              <a:ea typeface="+mn-ea"/>
              <a:cs typeface="+mn-cs"/>
              <a:sym typeface="Helvetica Light"/>
            </a:endParaRPr>
          </a:p>
        </p:txBody>
      </p:sp>
      <p:sp>
        <p:nvSpPr>
          <p:cNvPr id="21" name="TextBox 20"/>
          <p:cNvSpPr txBox="1"/>
          <p:nvPr/>
        </p:nvSpPr>
        <p:spPr>
          <a:xfrm>
            <a:off x="6713936" y="7890081"/>
            <a:ext cx="3573724" cy="12522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nb-NO" sz="7200" b="0" i="0" u="none" strike="noStrike" cap="none" spc="0" normalizeH="0" baseline="0" dirty="0" smtClean="0">
                <a:ln>
                  <a:noFill/>
                </a:ln>
                <a:solidFill>
                  <a:srgbClr val="FFFFFF"/>
                </a:solidFill>
                <a:effectLst/>
                <a:uFillTx/>
                <a:latin typeface="Calibri" charset="0"/>
                <a:ea typeface="Calibri" charset="0"/>
                <a:cs typeface="Calibri" charset="0"/>
                <a:sym typeface="Conduit ITC Light"/>
              </a:rPr>
              <a:t>Cluster</a:t>
            </a:r>
            <a:endParaRPr kumimoji="0" sz="7200" b="0" i="0" u="none" strike="noStrike" cap="none" spc="0" normalizeH="0" baseline="0" dirty="0">
              <a:ln>
                <a:noFill/>
              </a:ln>
              <a:solidFill>
                <a:srgbClr val="FFFFFF"/>
              </a:solidFill>
              <a:effectLst/>
              <a:uFillTx/>
              <a:latin typeface="Calibri" charset="0"/>
              <a:ea typeface="Calibri" charset="0"/>
              <a:cs typeface="Calibri" charset="0"/>
              <a:sym typeface="Conduit ITC Light"/>
            </a:endParaRPr>
          </a:p>
        </p:txBody>
      </p:sp>
      <p:sp>
        <p:nvSpPr>
          <p:cNvPr id="2" name="Oval 1"/>
          <p:cNvSpPr/>
          <p:nvPr/>
        </p:nvSpPr>
        <p:spPr>
          <a:xfrm>
            <a:off x="7773168" y="4052916"/>
            <a:ext cx="1755649" cy="1818862"/>
          </a:xfrm>
          <a:prstGeom prst="ellipse">
            <a:avLst/>
          </a:prstGeom>
          <a:solidFill>
            <a:srgbClr val="17BDB4"/>
          </a:solidFill>
          <a:ln w="127000" cap="flat">
            <a:solidFill>
              <a:srgbClr val="FFFAAA"/>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sz="3200" b="0" i="0" u="none" strike="noStrike" cap="none" spc="0" normalizeH="0" baseline="0">
              <a:ln>
                <a:noFill/>
              </a:ln>
              <a:solidFill>
                <a:srgbClr val="FFFFFF"/>
              </a:solidFill>
              <a:effectLst/>
              <a:uFillTx/>
              <a:latin typeface="+mn-lt"/>
              <a:ea typeface="+mn-ea"/>
              <a:cs typeface="+mn-cs"/>
              <a:sym typeface="Helvetica Light"/>
            </a:endParaRPr>
          </a:p>
        </p:txBody>
      </p:sp>
      <p:sp>
        <p:nvSpPr>
          <p:cNvPr id="7" name="Oval 6"/>
          <p:cNvSpPr/>
          <p:nvPr/>
        </p:nvSpPr>
        <p:spPr>
          <a:xfrm>
            <a:off x="10875995" y="6572484"/>
            <a:ext cx="1755649" cy="1818862"/>
          </a:xfrm>
          <a:prstGeom prst="ellipse">
            <a:avLst/>
          </a:prstGeom>
          <a:solidFill>
            <a:srgbClr val="E15457"/>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sz="3200" b="0" i="0" u="none" strike="noStrike" cap="none" spc="0" normalizeH="0" baseline="0">
              <a:ln>
                <a:noFill/>
              </a:ln>
              <a:solidFill>
                <a:srgbClr val="FFFFFF"/>
              </a:solidFill>
              <a:effectLst/>
              <a:uFillTx/>
              <a:latin typeface="+mn-lt"/>
              <a:ea typeface="+mn-ea"/>
              <a:cs typeface="+mn-cs"/>
              <a:sym typeface="Helvetica Light"/>
            </a:endParaRPr>
          </a:p>
        </p:txBody>
      </p:sp>
      <p:sp>
        <p:nvSpPr>
          <p:cNvPr id="8" name="Oval 7"/>
          <p:cNvSpPr/>
          <p:nvPr/>
        </p:nvSpPr>
        <p:spPr>
          <a:xfrm>
            <a:off x="9409835" y="10274216"/>
            <a:ext cx="1755649" cy="1818862"/>
          </a:xfrm>
          <a:prstGeom prst="ellipse">
            <a:avLst/>
          </a:prstGeom>
          <a:solidFill>
            <a:srgbClr val="E15457"/>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sz="3200" b="0" i="0" u="none" strike="noStrike" cap="none" spc="0" normalizeH="0" baseline="0">
              <a:ln>
                <a:noFill/>
              </a:ln>
              <a:solidFill>
                <a:srgbClr val="FFFFFF"/>
              </a:solidFill>
              <a:effectLst/>
              <a:uFillTx/>
              <a:latin typeface="+mn-lt"/>
              <a:ea typeface="+mn-ea"/>
              <a:cs typeface="+mn-cs"/>
              <a:sym typeface="Helvetica Light"/>
            </a:endParaRPr>
          </a:p>
        </p:txBody>
      </p:sp>
      <p:sp>
        <p:nvSpPr>
          <p:cNvPr id="10" name="Oval 9"/>
          <p:cNvSpPr/>
          <p:nvPr/>
        </p:nvSpPr>
        <p:spPr>
          <a:xfrm>
            <a:off x="4369952" y="6523218"/>
            <a:ext cx="1755649" cy="1818862"/>
          </a:xfrm>
          <a:prstGeom prst="ellipse">
            <a:avLst/>
          </a:prstGeom>
          <a:solidFill>
            <a:srgbClr val="17BDB4"/>
          </a:solidFill>
          <a:ln w="127000" cap="flat">
            <a:solidFill>
              <a:srgbClr val="FFFAAA"/>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sz="3200" b="0" i="0" u="none" strike="noStrike" cap="none" spc="0" normalizeH="0" baseline="0">
              <a:ln>
                <a:noFill/>
              </a:ln>
              <a:solidFill>
                <a:srgbClr val="FFFFFF"/>
              </a:solidFill>
              <a:effectLst/>
              <a:uFillTx/>
              <a:latin typeface="+mn-lt"/>
              <a:ea typeface="+mn-ea"/>
              <a:cs typeface="+mn-cs"/>
              <a:sym typeface="Helvetica Light"/>
            </a:endParaRPr>
          </a:p>
        </p:txBody>
      </p:sp>
      <p:sp>
        <p:nvSpPr>
          <p:cNvPr id="12" name="Oval 11"/>
          <p:cNvSpPr/>
          <p:nvPr/>
        </p:nvSpPr>
        <p:spPr>
          <a:xfrm>
            <a:off x="5152531" y="10142182"/>
            <a:ext cx="1755649" cy="1818862"/>
          </a:xfrm>
          <a:prstGeom prst="ellipse">
            <a:avLst/>
          </a:prstGeom>
          <a:solidFill>
            <a:srgbClr val="E15457"/>
          </a:solidFill>
          <a:ln w="127000" cap="flat">
            <a:solidFill>
              <a:srgbClr val="FFFAAA"/>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sz="3200" b="0" i="0" u="none" strike="noStrike" cap="none" spc="0" normalizeH="0" baseline="0">
              <a:ln>
                <a:noFill/>
              </a:ln>
              <a:solidFill>
                <a:srgbClr val="FFFFFF"/>
              </a:solidFill>
              <a:effectLst/>
              <a:uFillTx/>
              <a:latin typeface="+mn-lt"/>
              <a:ea typeface="+mn-ea"/>
              <a:cs typeface="+mn-cs"/>
              <a:sym typeface="Helvetica Light"/>
            </a:endParaRPr>
          </a:p>
        </p:txBody>
      </p:sp>
      <p:sp>
        <p:nvSpPr>
          <p:cNvPr id="11" name="Shape 119"/>
          <p:cNvSpPr/>
          <p:nvPr/>
        </p:nvSpPr>
        <p:spPr>
          <a:xfrm>
            <a:off x="591440" y="569009"/>
            <a:ext cx="17582147" cy="1683152"/>
          </a:xfrm>
          <a:prstGeom prst="rect">
            <a:avLst/>
          </a:prstGeom>
          <a:ln w="12700">
            <a:miter lim="400000"/>
          </a:ln>
          <a:extLst>
            <a:ext uri="{C572A759-6A51-4108-AA02-DFA0A04FC94B}">
              <ma14:wrappingTextBoxFlag xmlns:ma14="http://schemas.microsoft.com/office/mac/drawingml/2011/main" val="1"/>
            </a:ext>
          </a:extLst>
        </p:spPr>
        <p:txBody>
          <a:bodyPr wrap="square" lIns="71437" tIns="71437" rIns="71437" bIns="71437" anchor="ctr">
            <a:spAutoFit/>
          </a:bodyPr>
          <a:lstStyle/>
          <a:p>
            <a:pPr algn="l">
              <a:defRPr sz="20000">
                <a:solidFill>
                  <a:srgbClr val="3EC7C0"/>
                </a:solidFill>
              </a:defRPr>
            </a:pPr>
            <a:r>
              <a:rPr lang="nb-NO" sz="10000" dirty="0" err="1" smtClean="0">
                <a:solidFill>
                  <a:srgbClr val="17BDB4"/>
                </a:solidFill>
                <a:latin typeface="Calibri" charset="0"/>
                <a:ea typeface="Calibri" charset="0"/>
                <a:cs typeface="Calibri" charset="0"/>
              </a:rPr>
              <a:t>Tunable</a:t>
            </a:r>
            <a:r>
              <a:rPr lang="nb-NO" sz="10000" dirty="0" smtClean="0">
                <a:solidFill>
                  <a:srgbClr val="17BDB4"/>
                </a:solidFill>
                <a:latin typeface="Calibri" charset="0"/>
                <a:ea typeface="Calibri" charset="0"/>
                <a:cs typeface="Calibri" charset="0"/>
              </a:rPr>
              <a:t> </a:t>
            </a:r>
            <a:r>
              <a:rPr lang="nb-NO" sz="10000" dirty="0" err="1" smtClean="0">
                <a:solidFill>
                  <a:srgbClr val="17BDB4"/>
                </a:solidFill>
                <a:latin typeface="Calibri" charset="0"/>
                <a:ea typeface="Calibri" charset="0"/>
                <a:cs typeface="Calibri" charset="0"/>
              </a:rPr>
              <a:t>consistency</a:t>
            </a:r>
            <a:endParaRPr lang="nb-NO" sz="10000" dirty="0">
              <a:solidFill>
                <a:srgbClr val="17BDB4"/>
              </a:solidFill>
              <a:latin typeface="Calibri" charset="0"/>
              <a:ea typeface="Calibri" charset="0"/>
              <a:cs typeface="Calibri" charset="0"/>
            </a:endParaRPr>
          </a:p>
        </p:txBody>
      </p:sp>
    </p:spTree>
    <p:extLst>
      <p:ext uri="{BB962C8B-B14F-4D97-AF65-F5344CB8AC3E}">
        <p14:creationId xmlns:p14="http://schemas.microsoft.com/office/powerpoint/2010/main" val="81380389"/>
      </p:ext>
    </p:extLst>
  </p:cSld>
  <p:clrMapOvr>
    <a:masterClrMapping/>
  </p:clrMapOvr>
  <p:transition spd="med"/>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282828"/>
        </a:solidFill>
        <a:effectLst/>
      </p:bgPr>
    </p:bg>
    <p:spTree>
      <p:nvGrpSpPr>
        <p:cNvPr id="1" name=""/>
        <p:cNvGrpSpPr/>
        <p:nvPr/>
      </p:nvGrpSpPr>
      <p:grpSpPr>
        <a:xfrm>
          <a:off x="0" y="0"/>
          <a:ext cx="0" cy="0"/>
          <a:chOff x="0" y="0"/>
          <a:chExt cx="0" cy="0"/>
        </a:xfrm>
      </p:grpSpPr>
      <p:sp>
        <p:nvSpPr>
          <p:cNvPr id="18" name="Oval 17"/>
          <p:cNvSpPr/>
          <p:nvPr/>
        </p:nvSpPr>
        <p:spPr>
          <a:xfrm>
            <a:off x="1503598" y="3159252"/>
            <a:ext cx="3799683" cy="3936492"/>
          </a:xfrm>
          <a:prstGeom prst="ellipse">
            <a:avLst/>
          </a:prstGeom>
          <a:noFill/>
          <a:ln w="63500" cap="flat" cmpd="sng">
            <a:solidFill>
              <a:srgbClr val="FFFFFF"/>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sz="3200" b="0" i="0" u="none" strike="noStrike" cap="none" spc="0" normalizeH="0" baseline="0">
              <a:ln>
                <a:noFill/>
              </a:ln>
              <a:solidFill>
                <a:srgbClr val="FFFFFF"/>
              </a:solidFill>
              <a:effectLst/>
              <a:uFillTx/>
              <a:latin typeface="+mn-lt"/>
              <a:ea typeface="+mn-ea"/>
              <a:cs typeface="+mn-cs"/>
              <a:sym typeface="Helvetica Light"/>
            </a:endParaRPr>
          </a:p>
        </p:txBody>
      </p:sp>
      <p:sp>
        <p:nvSpPr>
          <p:cNvPr id="21" name="TextBox 20"/>
          <p:cNvSpPr txBox="1"/>
          <p:nvPr/>
        </p:nvSpPr>
        <p:spPr>
          <a:xfrm>
            <a:off x="2494821" y="4697891"/>
            <a:ext cx="2017691" cy="9137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nb-NO" b="0" i="0" u="none" strike="noStrike" cap="none" spc="0" normalizeH="0" baseline="0" dirty="0" smtClean="0">
                <a:ln>
                  <a:noFill/>
                </a:ln>
                <a:solidFill>
                  <a:srgbClr val="FFFFFF"/>
                </a:solidFill>
                <a:effectLst/>
                <a:uFillTx/>
                <a:latin typeface="Calibri" charset="0"/>
                <a:ea typeface="Calibri" charset="0"/>
                <a:cs typeface="Calibri" charset="0"/>
                <a:sym typeface="Conduit ITC Light"/>
              </a:rPr>
              <a:t>#1</a:t>
            </a:r>
            <a:endParaRPr kumimoji="0" b="0" i="0" u="none" strike="noStrike" cap="none" spc="0" normalizeH="0" baseline="0" dirty="0">
              <a:ln>
                <a:noFill/>
              </a:ln>
              <a:solidFill>
                <a:srgbClr val="FFFFFF"/>
              </a:solidFill>
              <a:effectLst/>
              <a:uFillTx/>
              <a:latin typeface="Calibri" charset="0"/>
              <a:ea typeface="Calibri" charset="0"/>
              <a:cs typeface="Calibri" charset="0"/>
              <a:sym typeface="Conduit ITC Light"/>
            </a:endParaRPr>
          </a:p>
        </p:txBody>
      </p:sp>
      <p:sp>
        <p:nvSpPr>
          <p:cNvPr id="7" name="Oval 6"/>
          <p:cNvSpPr/>
          <p:nvPr/>
        </p:nvSpPr>
        <p:spPr>
          <a:xfrm>
            <a:off x="4807669" y="4193099"/>
            <a:ext cx="991223" cy="1026912"/>
          </a:xfrm>
          <a:prstGeom prst="ellipse">
            <a:avLst/>
          </a:prstGeom>
          <a:solidFill>
            <a:srgbClr val="E15457"/>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sz="3200" b="0" i="0" u="none" strike="noStrike" cap="none" spc="0" normalizeH="0" baseline="0">
              <a:ln>
                <a:noFill/>
              </a:ln>
              <a:solidFill>
                <a:srgbClr val="FFFFFF"/>
              </a:solidFill>
              <a:effectLst/>
              <a:uFillTx/>
              <a:latin typeface="+mn-lt"/>
              <a:ea typeface="+mn-ea"/>
              <a:cs typeface="+mn-cs"/>
              <a:sym typeface="Helvetica Light"/>
            </a:endParaRPr>
          </a:p>
        </p:txBody>
      </p:sp>
      <p:sp>
        <p:nvSpPr>
          <p:cNvPr id="8" name="Oval 7"/>
          <p:cNvSpPr/>
          <p:nvPr/>
        </p:nvSpPr>
        <p:spPr>
          <a:xfrm>
            <a:off x="3729883" y="6229972"/>
            <a:ext cx="991223" cy="1026912"/>
          </a:xfrm>
          <a:prstGeom prst="ellipse">
            <a:avLst/>
          </a:prstGeom>
          <a:solidFill>
            <a:srgbClr val="E15457"/>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sz="3200" b="0" i="0" u="none" strike="noStrike" cap="none" spc="0" normalizeH="0" baseline="0">
              <a:ln>
                <a:noFill/>
              </a:ln>
              <a:solidFill>
                <a:srgbClr val="FFFFFF"/>
              </a:solidFill>
              <a:effectLst/>
              <a:uFillTx/>
              <a:latin typeface="+mn-lt"/>
              <a:ea typeface="+mn-ea"/>
              <a:cs typeface="+mn-cs"/>
              <a:sym typeface="Helvetica Light"/>
            </a:endParaRPr>
          </a:p>
        </p:txBody>
      </p:sp>
      <p:sp>
        <p:nvSpPr>
          <p:cNvPr id="12" name="Oval 11"/>
          <p:cNvSpPr/>
          <p:nvPr/>
        </p:nvSpPr>
        <p:spPr>
          <a:xfrm>
            <a:off x="1345406" y="5888727"/>
            <a:ext cx="991223" cy="1026912"/>
          </a:xfrm>
          <a:prstGeom prst="ellipse">
            <a:avLst/>
          </a:prstGeom>
          <a:solidFill>
            <a:srgbClr val="E15457"/>
          </a:solidFill>
          <a:ln w="127000" cap="flat">
            <a:solidFill>
              <a:srgbClr val="FFFAAA"/>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sz="3200" b="0" i="0" u="none" strike="noStrike" cap="none" spc="0" normalizeH="0" baseline="0">
              <a:ln>
                <a:noFill/>
              </a:ln>
              <a:solidFill>
                <a:srgbClr val="FFFFFF"/>
              </a:solidFill>
              <a:effectLst/>
              <a:uFillTx/>
              <a:latin typeface="+mn-lt"/>
              <a:ea typeface="+mn-ea"/>
              <a:cs typeface="+mn-cs"/>
              <a:sym typeface="Helvetica Light"/>
            </a:endParaRPr>
          </a:p>
        </p:txBody>
      </p:sp>
      <p:sp>
        <p:nvSpPr>
          <p:cNvPr id="11" name="Shape 119"/>
          <p:cNvSpPr/>
          <p:nvPr/>
        </p:nvSpPr>
        <p:spPr>
          <a:xfrm>
            <a:off x="591440" y="569009"/>
            <a:ext cx="17582147" cy="1683152"/>
          </a:xfrm>
          <a:prstGeom prst="rect">
            <a:avLst/>
          </a:prstGeom>
          <a:ln w="12700">
            <a:miter lim="400000"/>
          </a:ln>
          <a:extLst>
            <a:ext uri="{C572A759-6A51-4108-AA02-DFA0A04FC94B}">
              <ma14:wrappingTextBoxFlag xmlns:ma14="http://schemas.microsoft.com/office/mac/drawingml/2011/main" val="1"/>
            </a:ext>
          </a:extLst>
        </p:spPr>
        <p:txBody>
          <a:bodyPr wrap="square" lIns="71437" tIns="71437" rIns="71437" bIns="71437" anchor="ctr">
            <a:spAutoFit/>
          </a:bodyPr>
          <a:lstStyle/>
          <a:p>
            <a:pPr algn="l">
              <a:defRPr sz="20000">
                <a:solidFill>
                  <a:srgbClr val="3EC7C0"/>
                </a:solidFill>
              </a:defRPr>
            </a:pPr>
            <a:r>
              <a:rPr lang="nb-NO" sz="10000" dirty="0" err="1" smtClean="0">
                <a:solidFill>
                  <a:srgbClr val="17BDB4"/>
                </a:solidFill>
                <a:latin typeface="Calibri" charset="0"/>
                <a:ea typeface="Calibri" charset="0"/>
                <a:cs typeface="Calibri" charset="0"/>
              </a:rPr>
              <a:t>Tunable</a:t>
            </a:r>
            <a:r>
              <a:rPr lang="nb-NO" sz="10000" dirty="0" smtClean="0">
                <a:solidFill>
                  <a:srgbClr val="17BDB4"/>
                </a:solidFill>
                <a:latin typeface="Calibri" charset="0"/>
                <a:ea typeface="Calibri" charset="0"/>
                <a:cs typeface="Calibri" charset="0"/>
              </a:rPr>
              <a:t> </a:t>
            </a:r>
            <a:r>
              <a:rPr lang="nb-NO" sz="10000" dirty="0" err="1" smtClean="0">
                <a:solidFill>
                  <a:srgbClr val="17BDB4"/>
                </a:solidFill>
                <a:latin typeface="Calibri" charset="0"/>
                <a:ea typeface="Calibri" charset="0"/>
                <a:cs typeface="Calibri" charset="0"/>
              </a:rPr>
              <a:t>consistency</a:t>
            </a:r>
            <a:endParaRPr lang="nb-NO" sz="10000" dirty="0">
              <a:solidFill>
                <a:srgbClr val="17BDB4"/>
              </a:solidFill>
              <a:latin typeface="Calibri" charset="0"/>
              <a:ea typeface="Calibri" charset="0"/>
              <a:cs typeface="Calibri" charset="0"/>
            </a:endParaRPr>
          </a:p>
        </p:txBody>
      </p:sp>
      <p:sp>
        <p:nvSpPr>
          <p:cNvPr id="13" name="Oval 12"/>
          <p:cNvSpPr/>
          <p:nvPr/>
        </p:nvSpPr>
        <p:spPr>
          <a:xfrm>
            <a:off x="3272718" y="2508006"/>
            <a:ext cx="991223" cy="1026912"/>
          </a:xfrm>
          <a:prstGeom prst="ellipse">
            <a:avLst/>
          </a:prstGeom>
          <a:solidFill>
            <a:srgbClr val="E15457"/>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sz="3200" b="0" i="0" u="none" strike="noStrike" cap="none" spc="0" normalizeH="0" baseline="0">
              <a:ln>
                <a:noFill/>
              </a:ln>
              <a:solidFill>
                <a:srgbClr val="FFFFFF"/>
              </a:solidFill>
              <a:effectLst/>
              <a:uFillTx/>
              <a:latin typeface="+mn-lt"/>
              <a:ea typeface="+mn-ea"/>
              <a:cs typeface="+mn-cs"/>
              <a:sym typeface="Helvetica Light"/>
            </a:endParaRPr>
          </a:p>
        </p:txBody>
      </p:sp>
      <p:sp>
        <p:nvSpPr>
          <p:cNvPr id="14" name="Oval 13"/>
          <p:cNvSpPr/>
          <p:nvPr/>
        </p:nvSpPr>
        <p:spPr>
          <a:xfrm>
            <a:off x="1127659" y="3729102"/>
            <a:ext cx="991223" cy="1026912"/>
          </a:xfrm>
          <a:prstGeom prst="ellipse">
            <a:avLst/>
          </a:prstGeom>
          <a:solidFill>
            <a:srgbClr val="E15457"/>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sz="3200" b="0" i="0" u="none" strike="noStrike" cap="none" spc="0" normalizeH="0" baseline="0">
              <a:ln>
                <a:noFill/>
              </a:ln>
              <a:solidFill>
                <a:srgbClr val="FFFFFF"/>
              </a:solidFill>
              <a:effectLst/>
              <a:uFillTx/>
              <a:latin typeface="+mn-lt"/>
              <a:ea typeface="+mn-ea"/>
              <a:cs typeface="+mn-cs"/>
              <a:sym typeface="Helvetica Light"/>
            </a:endParaRPr>
          </a:p>
        </p:txBody>
      </p:sp>
      <p:sp>
        <p:nvSpPr>
          <p:cNvPr id="24" name="Oval 23"/>
          <p:cNvSpPr/>
          <p:nvPr/>
        </p:nvSpPr>
        <p:spPr>
          <a:xfrm>
            <a:off x="11316099" y="3159252"/>
            <a:ext cx="3799683" cy="3936492"/>
          </a:xfrm>
          <a:prstGeom prst="ellipse">
            <a:avLst/>
          </a:prstGeom>
          <a:noFill/>
          <a:ln w="63500" cap="flat" cmpd="sng">
            <a:solidFill>
              <a:srgbClr val="FFFFFF"/>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sz="3200" b="0" i="0" u="none" strike="noStrike" cap="none" spc="0" normalizeH="0" baseline="0">
              <a:ln>
                <a:noFill/>
              </a:ln>
              <a:solidFill>
                <a:srgbClr val="FFFFFF"/>
              </a:solidFill>
              <a:effectLst/>
              <a:uFillTx/>
              <a:latin typeface="+mn-lt"/>
              <a:ea typeface="+mn-ea"/>
              <a:cs typeface="+mn-cs"/>
              <a:sym typeface="Helvetica Light"/>
            </a:endParaRPr>
          </a:p>
        </p:txBody>
      </p:sp>
      <p:sp>
        <p:nvSpPr>
          <p:cNvPr id="25" name="TextBox 24"/>
          <p:cNvSpPr txBox="1"/>
          <p:nvPr/>
        </p:nvSpPr>
        <p:spPr>
          <a:xfrm>
            <a:off x="12307322" y="4697891"/>
            <a:ext cx="2017691" cy="9137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nb-NO" b="0" i="0" u="none" strike="noStrike" cap="none" spc="0" normalizeH="0" baseline="0" dirty="0" smtClean="0">
                <a:ln>
                  <a:noFill/>
                </a:ln>
                <a:solidFill>
                  <a:srgbClr val="FFFFFF"/>
                </a:solidFill>
                <a:effectLst/>
                <a:uFillTx/>
                <a:latin typeface="Calibri" charset="0"/>
                <a:ea typeface="Calibri" charset="0"/>
                <a:cs typeface="Calibri" charset="0"/>
                <a:sym typeface="Conduit ITC Light"/>
              </a:rPr>
              <a:t>#2</a:t>
            </a:r>
            <a:endParaRPr kumimoji="0" b="0" i="0" u="none" strike="noStrike" cap="none" spc="0" normalizeH="0" baseline="0" dirty="0">
              <a:ln>
                <a:noFill/>
              </a:ln>
              <a:solidFill>
                <a:srgbClr val="FFFFFF"/>
              </a:solidFill>
              <a:effectLst/>
              <a:uFillTx/>
              <a:latin typeface="Calibri" charset="0"/>
              <a:ea typeface="Calibri" charset="0"/>
              <a:cs typeface="Calibri" charset="0"/>
              <a:sym typeface="Conduit ITC Light"/>
            </a:endParaRPr>
          </a:p>
        </p:txBody>
      </p:sp>
      <p:sp>
        <p:nvSpPr>
          <p:cNvPr id="26" name="Oval 25"/>
          <p:cNvSpPr/>
          <p:nvPr/>
        </p:nvSpPr>
        <p:spPr>
          <a:xfrm>
            <a:off x="14620170" y="4193099"/>
            <a:ext cx="991223" cy="1026912"/>
          </a:xfrm>
          <a:prstGeom prst="ellipse">
            <a:avLst/>
          </a:prstGeom>
          <a:solidFill>
            <a:srgbClr val="17BDB4"/>
          </a:solidFill>
          <a:ln w="127000" cap="flat">
            <a:solidFill>
              <a:srgbClr val="FFFAAA"/>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sz="3200" b="0" i="0" u="none" strike="noStrike" cap="none" spc="0" normalizeH="0" baseline="0">
              <a:ln>
                <a:noFill/>
              </a:ln>
              <a:solidFill>
                <a:srgbClr val="FFFFFF"/>
              </a:solidFill>
              <a:effectLst/>
              <a:uFillTx/>
              <a:latin typeface="+mn-lt"/>
              <a:ea typeface="+mn-ea"/>
              <a:cs typeface="+mn-cs"/>
              <a:sym typeface="Helvetica Light"/>
            </a:endParaRPr>
          </a:p>
        </p:txBody>
      </p:sp>
      <p:sp>
        <p:nvSpPr>
          <p:cNvPr id="27" name="Oval 26"/>
          <p:cNvSpPr/>
          <p:nvPr/>
        </p:nvSpPr>
        <p:spPr>
          <a:xfrm>
            <a:off x="13542384" y="6229972"/>
            <a:ext cx="991223" cy="1026912"/>
          </a:xfrm>
          <a:prstGeom prst="ellipse">
            <a:avLst/>
          </a:prstGeom>
          <a:solidFill>
            <a:srgbClr val="17BDB4"/>
          </a:solidFill>
          <a:ln w="127000" cap="flat">
            <a:solidFill>
              <a:srgbClr val="FFFAAA"/>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sz="3200" b="0" i="0" u="none" strike="noStrike" cap="none" spc="0" normalizeH="0" baseline="0">
              <a:ln>
                <a:noFill/>
              </a:ln>
              <a:solidFill>
                <a:srgbClr val="FFFFFF"/>
              </a:solidFill>
              <a:effectLst/>
              <a:uFillTx/>
              <a:latin typeface="+mn-lt"/>
              <a:ea typeface="+mn-ea"/>
              <a:cs typeface="+mn-cs"/>
              <a:sym typeface="Helvetica Light"/>
            </a:endParaRPr>
          </a:p>
        </p:txBody>
      </p:sp>
      <p:sp>
        <p:nvSpPr>
          <p:cNvPr id="28" name="Oval 27"/>
          <p:cNvSpPr/>
          <p:nvPr/>
        </p:nvSpPr>
        <p:spPr>
          <a:xfrm>
            <a:off x="11157907" y="5888727"/>
            <a:ext cx="991223" cy="1026912"/>
          </a:xfrm>
          <a:prstGeom prst="ellipse">
            <a:avLst/>
          </a:prstGeom>
          <a:solidFill>
            <a:srgbClr val="E15457"/>
          </a:solidFill>
          <a:ln w="127000" cap="flat">
            <a:solidFill>
              <a:srgbClr val="FFFAAA"/>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sz="3200" b="0" i="0" u="none" strike="noStrike" cap="none" spc="0" normalizeH="0" baseline="0">
              <a:ln>
                <a:noFill/>
              </a:ln>
              <a:solidFill>
                <a:srgbClr val="FFFFFF"/>
              </a:solidFill>
              <a:effectLst/>
              <a:uFillTx/>
              <a:latin typeface="+mn-lt"/>
              <a:ea typeface="+mn-ea"/>
              <a:cs typeface="+mn-cs"/>
              <a:sym typeface="Helvetica Light"/>
            </a:endParaRPr>
          </a:p>
        </p:txBody>
      </p:sp>
      <p:sp>
        <p:nvSpPr>
          <p:cNvPr id="29" name="Oval 28"/>
          <p:cNvSpPr/>
          <p:nvPr/>
        </p:nvSpPr>
        <p:spPr>
          <a:xfrm>
            <a:off x="13085219" y="2508006"/>
            <a:ext cx="991223" cy="1026912"/>
          </a:xfrm>
          <a:prstGeom prst="ellipse">
            <a:avLst/>
          </a:prstGeom>
          <a:solidFill>
            <a:srgbClr val="17BDB4"/>
          </a:solidFill>
          <a:ln w="127000" cap="flat">
            <a:solidFill>
              <a:srgbClr val="FFFAAA"/>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sz="3200" b="0" i="0" u="none" strike="noStrike" cap="none" spc="0" normalizeH="0" baseline="0">
              <a:ln>
                <a:noFill/>
              </a:ln>
              <a:solidFill>
                <a:srgbClr val="FFFFFF"/>
              </a:solidFill>
              <a:effectLst/>
              <a:uFillTx/>
              <a:latin typeface="+mn-lt"/>
              <a:ea typeface="+mn-ea"/>
              <a:cs typeface="+mn-cs"/>
              <a:sym typeface="Helvetica Light"/>
            </a:endParaRPr>
          </a:p>
        </p:txBody>
      </p:sp>
      <p:sp>
        <p:nvSpPr>
          <p:cNvPr id="30" name="Oval 29"/>
          <p:cNvSpPr/>
          <p:nvPr/>
        </p:nvSpPr>
        <p:spPr>
          <a:xfrm>
            <a:off x="10940160" y="3729102"/>
            <a:ext cx="991223" cy="1026912"/>
          </a:xfrm>
          <a:prstGeom prst="ellipse">
            <a:avLst/>
          </a:prstGeom>
          <a:solidFill>
            <a:srgbClr val="17BDB4"/>
          </a:solidFill>
          <a:ln w="127000" cap="flat">
            <a:solidFill>
              <a:srgbClr val="FFFAAA"/>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sz="3200" b="0" i="0" u="none" strike="noStrike" cap="none" spc="0" normalizeH="0" baseline="0">
              <a:ln>
                <a:noFill/>
              </a:ln>
              <a:solidFill>
                <a:srgbClr val="FFFFFF"/>
              </a:solidFill>
              <a:effectLst/>
              <a:uFillTx/>
              <a:latin typeface="+mn-lt"/>
              <a:ea typeface="+mn-ea"/>
              <a:cs typeface="+mn-cs"/>
              <a:sym typeface="Helvetica Light"/>
            </a:endParaRPr>
          </a:p>
        </p:txBody>
      </p:sp>
      <p:sp>
        <p:nvSpPr>
          <p:cNvPr id="31" name="Oval 30"/>
          <p:cNvSpPr/>
          <p:nvPr/>
        </p:nvSpPr>
        <p:spPr>
          <a:xfrm>
            <a:off x="6404588" y="8493252"/>
            <a:ext cx="3799683" cy="3936492"/>
          </a:xfrm>
          <a:prstGeom prst="ellipse">
            <a:avLst/>
          </a:prstGeom>
          <a:noFill/>
          <a:ln w="63500" cap="flat" cmpd="sng">
            <a:solidFill>
              <a:srgbClr val="FFFFFF"/>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sz="3200" b="0" i="0" u="none" strike="noStrike" cap="none" spc="0" normalizeH="0" baseline="0">
              <a:ln>
                <a:noFill/>
              </a:ln>
              <a:solidFill>
                <a:srgbClr val="FFFFFF"/>
              </a:solidFill>
              <a:effectLst/>
              <a:uFillTx/>
              <a:latin typeface="+mn-lt"/>
              <a:ea typeface="+mn-ea"/>
              <a:cs typeface="+mn-cs"/>
              <a:sym typeface="Helvetica Light"/>
            </a:endParaRPr>
          </a:p>
        </p:txBody>
      </p:sp>
      <p:sp>
        <p:nvSpPr>
          <p:cNvPr id="32" name="TextBox 31"/>
          <p:cNvSpPr txBox="1"/>
          <p:nvPr/>
        </p:nvSpPr>
        <p:spPr>
          <a:xfrm>
            <a:off x="7395811" y="10031891"/>
            <a:ext cx="2017691" cy="9137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nb-NO" b="0" i="0" u="none" strike="noStrike" cap="none" spc="0" normalizeH="0" baseline="0" dirty="0" smtClean="0">
                <a:ln>
                  <a:noFill/>
                </a:ln>
                <a:solidFill>
                  <a:srgbClr val="FFFFFF"/>
                </a:solidFill>
                <a:effectLst/>
                <a:uFillTx/>
                <a:latin typeface="Calibri" charset="0"/>
                <a:ea typeface="Calibri" charset="0"/>
                <a:cs typeface="Calibri" charset="0"/>
                <a:sym typeface="Conduit ITC Light"/>
              </a:rPr>
              <a:t>#3</a:t>
            </a:r>
            <a:endParaRPr kumimoji="0" b="0" i="0" u="none" strike="noStrike" cap="none" spc="0" normalizeH="0" baseline="0" dirty="0">
              <a:ln>
                <a:noFill/>
              </a:ln>
              <a:solidFill>
                <a:srgbClr val="FFFFFF"/>
              </a:solidFill>
              <a:effectLst/>
              <a:uFillTx/>
              <a:latin typeface="Calibri" charset="0"/>
              <a:ea typeface="Calibri" charset="0"/>
              <a:cs typeface="Calibri" charset="0"/>
              <a:sym typeface="Conduit ITC Light"/>
            </a:endParaRPr>
          </a:p>
        </p:txBody>
      </p:sp>
      <p:sp>
        <p:nvSpPr>
          <p:cNvPr id="33" name="Oval 32"/>
          <p:cNvSpPr/>
          <p:nvPr/>
        </p:nvSpPr>
        <p:spPr>
          <a:xfrm>
            <a:off x="9708659" y="9527099"/>
            <a:ext cx="991223" cy="1026912"/>
          </a:xfrm>
          <a:prstGeom prst="ellipse">
            <a:avLst/>
          </a:prstGeom>
          <a:solidFill>
            <a:srgbClr val="17BDB4"/>
          </a:solidFill>
          <a:ln w="127000" cap="flat">
            <a:solidFill>
              <a:srgbClr val="FFFAAA"/>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sz="3200" b="0" i="0" u="none" strike="noStrike" cap="none" spc="0" normalizeH="0" baseline="0">
              <a:ln>
                <a:noFill/>
              </a:ln>
              <a:solidFill>
                <a:srgbClr val="FFFFFF"/>
              </a:solidFill>
              <a:effectLst/>
              <a:uFillTx/>
              <a:latin typeface="+mn-lt"/>
              <a:ea typeface="+mn-ea"/>
              <a:cs typeface="+mn-cs"/>
              <a:sym typeface="Helvetica Light"/>
            </a:endParaRPr>
          </a:p>
        </p:txBody>
      </p:sp>
      <p:sp>
        <p:nvSpPr>
          <p:cNvPr id="34" name="Oval 33"/>
          <p:cNvSpPr/>
          <p:nvPr/>
        </p:nvSpPr>
        <p:spPr>
          <a:xfrm>
            <a:off x="8630873" y="11563972"/>
            <a:ext cx="991223" cy="1026912"/>
          </a:xfrm>
          <a:prstGeom prst="ellipse">
            <a:avLst/>
          </a:prstGeom>
          <a:solidFill>
            <a:srgbClr val="17BDB4"/>
          </a:solidFill>
          <a:ln w="1270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sz="3200" b="0" i="0" u="none" strike="noStrike" cap="none" spc="0" normalizeH="0" baseline="0">
              <a:ln>
                <a:noFill/>
              </a:ln>
              <a:solidFill>
                <a:srgbClr val="FFFFFF"/>
              </a:solidFill>
              <a:effectLst/>
              <a:uFillTx/>
              <a:latin typeface="+mn-lt"/>
              <a:ea typeface="+mn-ea"/>
              <a:cs typeface="+mn-cs"/>
              <a:sym typeface="Helvetica Light"/>
            </a:endParaRPr>
          </a:p>
        </p:txBody>
      </p:sp>
      <p:sp>
        <p:nvSpPr>
          <p:cNvPr id="35" name="Oval 34"/>
          <p:cNvSpPr/>
          <p:nvPr/>
        </p:nvSpPr>
        <p:spPr>
          <a:xfrm>
            <a:off x="6246396" y="11222727"/>
            <a:ext cx="991223" cy="1026912"/>
          </a:xfrm>
          <a:prstGeom prst="ellipse">
            <a:avLst/>
          </a:prstGeom>
          <a:solidFill>
            <a:srgbClr val="E15457"/>
          </a:solidFill>
          <a:ln w="127000" cap="flat">
            <a:solidFill>
              <a:srgbClr val="FFFAAA"/>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sz="3200" b="0" i="0" u="none" strike="noStrike" cap="none" spc="0" normalizeH="0" baseline="0">
              <a:ln>
                <a:noFill/>
              </a:ln>
              <a:solidFill>
                <a:srgbClr val="FFFFFF"/>
              </a:solidFill>
              <a:effectLst/>
              <a:uFillTx/>
              <a:latin typeface="+mn-lt"/>
              <a:ea typeface="+mn-ea"/>
              <a:cs typeface="+mn-cs"/>
              <a:sym typeface="Helvetica Light"/>
            </a:endParaRPr>
          </a:p>
        </p:txBody>
      </p:sp>
      <p:sp>
        <p:nvSpPr>
          <p:cNvPr id="36" name="Oval 35"/>
          <p:cNvSpPr/>
          <p:nvPr/>
        </p:nvSpPr>
        <p:spPr>
          <a:xfrm>
            <a:off x="8173708" y="7842006"/>
            <a:ext cx="991223" cy="1026912"/>
          </a:xfrm>
          <a:prstGeom prst="ellipse">
            <a:avLst/>
          </a:prstGeom>
          <a:solidFill>
            <a:srgbClr val="17BDB4"/>
          </a:solidFill>
          <a:ln w="1270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sz="3200" b="0" i="0" u="none" strike="noStrike" cap="none" spc="0" normalizeH="0" baseline="0">
              <a:ln>
                <a:noFill/>
              </a:ln>
              <a:solidFill>
                <a:srgbClr val="FFFFFF"/>
              </a:solidFill>
              <a:effectLst/>
              <a:uFillTx/>
              <a:latin typeface="+mn-lt"/>
              <a:ea typeface="+mn-ea"/>
              <a:cs typeface="+mn-cs"/>
              <a:sym typeface="Helvetica Light"/>
            </a:endParaRPr>
          </a:p>
        </p:txBody>
      </p:sp>
      <p:sp>
        <p:nvSpPr>
          <p:cNvPr id="37" name="Oval 36"/>
          <p:cNvSpPr/>
          <p:nvPr/>
        </p:nvSpPr>
        <p:spPr>
          <a:xfrm>
            <a:off x="6028649" y="9063102"/>
            <a:ext cx="991223" cy="1026912"/>
          </a:xfrm>
          <a:prstGeom prst="ellipse">
            <a:avLst/>
          </a:prstGeom>
          <a:solidFill>
            <a:srgbClr val="17BDB4"/>
          </a:solidFill>
          <a:ln w="1270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sz="32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37500480"/>
      </p:ext>
    </p:extLst>
  </p:cSld>
  <p:clrMapOvr>
    <a:masterClrMapping/>
  </p:clrMapOvr>
  <p:transition spd="med"/>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282828"/>
        </a:solidFill>
        <a:effectLst/>
      </p:bgPr>
    </p:bg>
    <p:spTree>
      <p:nvGrpSpPr>
        <p:cNvPr id="1" name=""/>
        <p:cNvGrpSpPr/>
        <p:nvPr/>
      </p:nvGrpSpPr>
      <p:grpSpPr>
        <a:xfrm>
          <a:off x="0" y="0"/>
          <a:ext cx="0" cy="0"/>
          <a:chOff x="0" y="0"/>
          <a:chExt cx="0" cy="0"/>
        </a:xfrm>
      </p:grpSpPr>
      <p:sp>
        <p:nvSpPr>
          <p:cNvPr id="119" name="Shape 119"/>
          <p:cNvSpPr/>
          <p:nvPr/>
        </p:nvSpPr>
        <p:spPr>
          <a:xfrm>
            <a:off x="415367" y="575185"/>
            <a:ext cx="17582147" cy="1683152"/>
          </a:xfrm>
          <a:prstGeom prst="rect">
            <a:avLst/>
          </a:prstGeom>
          <a:ln w="12700">
            <a:miter lim="400000"/>
          </a:ln>
          <a:extLst>
            <a:ext uri="{C572A759-6A51-4108-AA02-DFA0A04FC94B}">
              <ma14:wrappingTextBoxFlag xmlns:ma14="http://schemas.microsoft.com/office/mac/drawingml/2011/main" val="1"/>
            </a:ext>
          </a:extLst>
        </p:spPr>
        <p:txBody>
          <a:bodyPr wrap="square" lIns="71437" tIns="71437" rIns="71437" bIns="71437" anchor="ctr">
            <a:spAutoFit/>
          </a:bodyPr>
          <a:lstStyle/>
          <a:p>
            <a:pPr algn="l">
              <a:defRPr sz="20000">
                <a:solidFill>
                  <a:srgbClr val="3EC7C0"/>
                </a:solidFill>
              </a:defRPr>
            </a:pPr>
            <a:r>
              <a:rPr lang="nb-NO" sz="10000" dirty="0" smtClean="0">
                <a:solidFill>
                  <a:srgbClr val="17BDB4"/>
                </a:solidFill>
                <a:latin typeface="Calibri" charset="0"/>
                <a:ea typeface="Calibri" charset="0"/>
                <a:cs typeface="Calibri" charset="0"/>
              </a:rPr>
              <a:t>Cassandra Query Language (CQL)</a:t>
            </a:r>
            <a:endParaRPr lang="nb-NO" sz="10000" dirty="0">
              <a:solidFill>
                <a:srgbClr val="17BDB4"/>
              </a:solidFill>
              <a:latin typeface="Calibri" charset="0"/>
              <a:ea typeface="Calibri" charset="0"/>
              <a:cs typeface="Calibri" charset="0"/>
            </a:endParaRPr>
          </a:p>
        </p:txBody>
      </p:sp>
      <p:sp>
        <p:nvSpPr>
          <p:cNvPr id="4" name="TextBox 3"/>
          <p:cNvSpPr txBox="1"/>
          <p:nvPr/>
        </p:nvSpPr>
        <p:spPr>
          <a:xfrm flipH="1">
            <a:off x="600323" y="3673856"/>
            <a:ext cx="17212233" cy="8229599"/>
          </a:xfrm>
          <a:prstGeom prst="rect">
            <a:avLst/>
          </a:prstGeom>
          <a:solidFill>
            <a:schemeClr val="bg2">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60000" tIns="360000" rIns="360000" bIns="360000" numCol="1" spcCol="38100" rtlCol="0" anchor="t" anchorCtr="0">
            <a:noAutofit/>
          </a:bodyPr>
          <a:lstStyle/>
          <a:p>
            <a:pPr algn="l">
              <a:lnSpc>
                <a:spcPct val="150000"/>
              </a:lnSpc>
            </a:pPr>
            <a:r>
              <a:rPr lang="nb-NO" sz="4000" dirty="0" smtClean="0">
                <a:solidFill>
                  <a:schemeClr val="bg1"/>
                </a:solidFill>
                <a:latin typeface="Consolas" charset="0"/>
                <a:ea typeface="Consolas" charset="0"/>
                <a:cs typeface="Consolas" charset="0"/>
              </a:rPr>
              <a:t>INSERT INTO person (id, </a:t>
            </a:r>
            <a:r>
              <a:rPr lang="nb-NO" sz="4000" dirty="0" err="1" smtClean="0">
                <a:solidFill>
                  <a:schemeClr val="bg1"/>
                </a:solidFill>
                <a:latin typeface="Consolas" charset="0"/>
                <a:ea typeface="Consolas" charset="0"/>
                <a:cs typeface="Consolas" charset="0"/>
              </a:rPr>
              <a:t>firstname</a:t>
            </a:r>
            <a:r>
              <a:rPr lang="nb-NO" sz="4000" dirty="0" smtClean="0">
                <a:solidFill>
                  <a:schemeClr val="bg1"/>
                </a:solidFill>
                <a:latin typeface="Consolas" charset="0"/>
                <a:ea typeface="Consolas" charset="0"/>
                <a:cs typeface="Consolas" charset="0"/>
              </a:rPr>
              <a:t>, </a:t>
            </a:r>
            <a:r>
              <a:rPr lang="nb-NO" sz="4000" dirty="0" err="1" smtClean="0">
                <a:solidFill>
                  <a:schemeClr val="bg1"/>
                </a:solidFill>
                <a:latin typeface="Consolas" charset="0"/>
                <a:ea typeface="Consolas" charset="0"/>
                <a:cs typeface="Consolas" charset="0"/>
              </a:rPr>
              <a:t>lastname</a:t>
            </a:r>
            <a:r>
              <a:rPr lang="nb-NO" sz="4000" dirty="0" smtClean="0">
                <a:solidFill>
                  <a:schemeClr val="bg1"/>
                </a:solidFill>
                <a:latin typeface="Consolas" charset="0"/>
                <a:ea typeface="Consolas" charset="0"/>
                <a:cs typeface="Consolas" charset="0"/>
              </a:rPr>
              <a:t>) VALUES </a:t>
            </a:r>
            <a:br>
              <a:rPr lang="nb-NO" sz="4000" dirty="0" smtClean="0">
                <a:solidFill>
                  <a:schemeClr val="bg1"/>
                </a:solidFill>
                <a:latin typeface="Consolas" charset="0"/>
                <a:ea typeface="Consolas" charset="0"/>
                <a:cs typeface="Consolas" charset="0"/>
              </a:rPr>
            </a:br>
            <a:r>
              <a:rPr lang="nb-NO" sz="4000" dirty="0" smtClean="0">
                <a:solidFill>
                  <a:schemeClr val="bg1"/>
                </a:solidFill>
                <a:latin typeface="Consolas" charset="0"/>
                <a:ea typeface="Consolas" charset="0"/>
                <a:cs typeface="Consolas" charset="0"/>
              </a:rPr>
              <a:t>(1, ´</a:t>
            </a:r>
            <a:r>
              <a:rPr lang="nb-NO" sz="4000" dirty="0" err="1" smtClean="0">
                <a:solidFill>
                  <a:schemeClr val="bg1"/>
                </a:solidFill>
                <a:latin typeface="Consolas" charset="0"/>
                <a:ea typeface="Consolas" charset="0"/>
                <a:cs typeface="Consolas" charset="0"/>
              </a:rPr>
              <a:t>Foo</a:t>
            </a:r>
            <a:r>
              <a:rPr lang="nb-NO" sz="4000" dirty="0" smtClean="0">
                <a:solidFill>
                  <a:schemeClr val="bg1"/>
                </a:solidFill>
                <a:latin typeface="Consolas" charset="0"/>
                <a:ea typeface="Consolas" charset="0"/>
                <a:cs typeface="Consolas" charset="0"/>
              </a:rPr>
              <a:t>´, ´Bar´);</a:t>
            </a:r>
          </a:p>
          <a:p>
            <a:pPr algn="l">
              <a:lnSpc>
                <a:spcPct val="150000"/>
              </a:lnSpc>
            </a:pPr>
            <a:endParaRPr lang="nb-NO" sz="4000" dirty="0">
              <a:solidFill>
                <a:schemeClr val="bg1"/>
              </a:solidFill>
              <a:latin typeface="Consolas" charset="0"/>
              <a:ea typeface="Consolas" charset="0"/>
              <a:cs typeface="Consolas" charset="0"/>
            </a:endParaRPr>
          </a:p>
          <a:p>
            <a:pPr algn="l">
              <a:lnSpc>
                <a:spcPct val="150000"/>
              </a:lnSpc>
            </a:pPr>
            <a:r>
              <a:rPr lang="nb-NO" sz="4000" dirty="0" smtClean="0">
                <a:solidFill>
                  <a:schemeClr val="bg1"/>
                </a:solidFill>
                <a:latin typeface="Consolas" charset="0"/>
                <a:ea typeface="Consolas" charset="0"/>
                <a:cs typeface="Consolas" charset="0"/>
              </a:rPr>
              <a:t>SELECT * FROM person WHERE id = 1;</a:t>
            </a:r>
          </a:p>
          <a:p>
            <a:pPr algn="l">
              <a:lnSpc>
                <a:spcPct val="150000"/>
              </a:lnSpc>
            </a:pPr>
            <a:endParaRPr lang="nb-NO" sz="4000" dirty="0">
              <a:solidFill>
                <a:schemeClr val="bg1"/>
              </a:solidFill>
              <a:latin typeface="Consolas" charset="0"/>
              <a:ea typeface="Consolas" charset="0"/>
              <a:cs typeface="Consolas" charset="0"/>
            </a:endParaRPr>
          </a:p>
          <a:p>
            <a:pPr algn="l">
              <a:lnSpc>
                <a:spcPct val="150000"/>
              </a:lnSpc>
            </a:pPr>
            <a:r>
              <a:rPr lang="nb-NO" sz="4000" dirty="0" smtClean="0">
                <a:solidFill>
                  <a:schemeClr val="bg1"/>
                </a:solidFill>
                <a:latin typeface="Consolas" charset="0"/>
                <a:ea typeface="Consolas" charset="0"/>
                <a:cs typeface="Consolas" charset="0"/>
              </a:rPr>
              <a:t>UPDATE person SET </a:t>
            </a:r>
            <a:r>
              <a:rPr lang="nb-NO" sz="4000" dirty="0" err="1" smtClean="0">
                <a:solidFill>
                  <a:schemeClr val="bg1"/>
                </a:solidFill>
                <a:latin typeface="Consolas" charset="0"/>
                <a:ea typeface="Consolas" charset="0"/>
                <a:cs typeface="Consolas" charset="0"/>
              </a:rPr>
              <a:t>firstname</a:t>
            </a:r>
            <a:r>
              <a:rPr lang="nb-NO" sz="4000" dirty="0" smtClean="0">
                <a:solidFill>
                  <a:schemeClr val="bg1"/>
                </a:solidFill>
                <a:latin typeface="Consolas" charset="0"/>
                <a:ea typeface="Consolas" charset="0"/>
                <a:cs typeface="Consolas" charset="0"/>
              </a:rPr>
              <a:t> = ´Food` WHERE </a:t>
            </a:r>
            <a:r>
              <a:rPr lang="nb-NO" sz="4000" dirty="0" err="1" smtClean="0">
                <a:solidFill>
                  <a:schemeClr val="bg1"/>
                </a:solidFill>
                <a:latin typeface="Consolas" charset="0"/>
                <a:ea typeface="Consolas" charset="0"/>
                <a:cs typeface="Consolas" charset="0"/>
              </a:rPr>
              <a:t>sensor_id</a:t>
            </a:r>
            <a:r>
              <a:rPr lang="nb-NO" sz="4000" dirty="0" smtClean="0">
                <a:solidFill>
                  <a:schemeClr val="bg1"/>
                </a:solidFill>
                <a:latin typeface="Consolas" charset="0"/>
                <a:ea typeface="Consolas" charset="0"/>
                <a:cs typeface="Consolas" charset="0"/>
              </a:rPr>
              <a:t> = 1;</a:t>
            </a:r>
          </a:p>
          <a:p>
            <a:pPr algn="l">
              <a:lnSpc>
                <a:spcPct val="150000"/>
              </a:lnSpc>
            </a:pPr>
            <a:endParaRPr lang="nb-NO" sz="4000" dirty="0">
              <a:solidFill>
                <a:schemeClr val="bg1"/>
              </a:solidFill>
              <a:latin typeface="Consolas" charset="0"/>
              <a:ea typeface="Consolas" charset="0"/>
              <a:cs typeface="Consolas" charset="0"/>
            </a:endParaRPr>
          </a:p>
          <a:p>
            <a:pPr algn="l">
              <a:lnSpc>
                <a:spcPct val="150000"/>
              </a:lnSpc>
            </a:pPr>
            <a:r>
              <a:rPr lang="nb-NO" sz="4000" dirty="0" smtClean="0">
                <a:solidFill>
                  <a:schemeClr val="bg1"/>
                </a:solidFill>
                <a:latin typeface="Consolas" charset="0"/>
                <a:ea typeface="Consolas" charset="0"/>
                <a:cs typeface="Consolas" charset="0"/>
              </a:rPr>
              <a:t>DELETE FROM person WHERE </a:t>
            </a:r>
            <a:r>
              <a:rPr lang="nb-NO" sz="4000" dirty="0" err="1" smtClean="0">
                <a:solidFill>
                  <a:schemeClr val="bg1"/>
                </a:solidFill>
                <a:latin typeface="Consolas" charset="0"/>
                <a:ea typeface="Consolas" charset="0"/>
                <a:cs typeface="Consolas" charset="0"/>
              </a:rPr>
              <a:t>sensor_id</a:t>
            </a:r>
            <a:r>
              <a:rPr lang="nb-NO" sz="4000" dirty="0" smtClean="0">
                <a:solidFill>
                  <a:schemeClr val="bg1"/>
                </a:solidFill>
                <a:latin typeface="Consolas" charset="0"/>
                <a:ea typeface="Consolas" charset="0"/>
                <a:cs typeface="Consolas" charset="0"/>
              </a:rPr>
              <a:t> = 1;</a:t>
            </a:r>
            <a:endParaRPr lang="en-US" sz="4000" dirty="0">
              <a:solidFill>
                <a:schemeClr val="bg1"/>
              </a:solidFill>
              <a:latin typeface="Consolas" charset="0"/>
              <a:ea typeface="Consolas" charset="0"/>
              <a:cs typeface="Consolas" charset="0"/>
            </a:endParaRPr>
          </a:p>
        </p:txBody>
      </p:sp>
    </p:spTree>
    <p:extLst>
      <p:ext uri="{BB962C8B-B14F-4D97-AF65-F5344CB8AC3E}">
        <p14:creationId xmlns:p14="http://schemas.microsoft.com/office/powerpoint/2010/main" val="1888802448"/>
      </p:ext>
    </p:extLst>
  </p:cSld>
  <p:clrMapOvr>
    <a:masterClrMapping/>
  </p:clrMapOvr>
  <p:transition spd="med"/>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282828"/>
        </a:solidFill>
        <a:effectLst/>
      </p:bgPr>
    </p:bg>
    <p:spTree>
      <p:nvGrpSpPr>
        <p:cNvPr id="1" name=""/>
        <p:cNvGrpSpPr/>
        <p:nvPr/>
      </p:nvGrpSpPr>
      <p:grpSpPr>
        <a:xfrm>
          <a:off x="0" y="0"/>
          <a:ext cx="0" cy="0"/>
          <a:chOff x="0" y="0"/>
          <a:chExt cx="0" cy="0"/>
        </a:xfrm>
      </p:grpSpPr>
      <p:sp>
        <p:nvSpPr>
          <p:cNvPr id="119" name="Shape 119"/>
          <p:cNvSpPr/>
          <p:nvPr/>
        </p:nvSpPr>
        <p:spPr>
          <a:xfrm>
            <a:off x="415367" y="575185"/>
            <a:ext cx="17582147" cy="1683152"/>
          </a:xfrm>
          <a:prstGeom prst="rect">
            <a:avLst/>
          </a:prstGeom>
          <a:ln w="12700">
            <a:miter lim="400000"/>
          </a:ln>
          <a:extLst>
            <a:ext uri="{C572A759-6A51-4108-AA02-DFA0A04FC94B}">
              <ma14:wrappingTextBoxFlag xmlns:ma14="http://schemas.microsoft.com/office/mac/drawingml/2011/main" val="1"/>
            </a:ext>
          </a:extLst>
        </p:spPr>
        <p:txBody>
          <a:bodyPr wrap="square" lIns="71437" tIns="71437" rIns="71437" bIns="71437" anchor="ctr">
            <a:spAutoFit/>
          </a:bodyPr>
          <a:lstStyle/>
          <a:p>
            <a:pPr algn="l">
              <a:defRPr sz="20000">
                <a:solidFill>
                  <a:srgbClr val="3EC7C0"/>
                </a:solidFill>
              </a:defRPr>
            </a:pPr>
            <a:r>
              <a:rPr lang="nb-NO" sz="10000" dirty="0" smtClean="0">
                <a:solidFill>
                  <a:srgbClr val="17BDB4"/>
                </a:solidFill>
                <a:latin typeface="Calibri" charset="0"/>
                <a:ea typeface="Calibri" charset="0"/>
                <a:cs typeface="Calibri" charset="0"/>
              </a:rPr>
              <a:t>Begrensninger</a:t>
            </a:r>
            <a:endParaRPr lang="nb-NO" sz="10000" dirty="0">
              <a:solidFill>
                <a:srgbClr val="17BDB4"/>
              </a:solidFill>
              <a:latin typeface="Calibri" charset="0"/>
              <a:ea typeface="Calibri" charset="0"/>
              <a:cs typeface="Calibri" charset="0"/>
            </a:endParaRPr>
          </a:p>
        </p:txBody>
      </p:sp>
      <p:graphicFrame>
        <p:nvGraphicFramePr>
          <p:cNvPr id="5" name="Table 4"/>
          <p:cNvGraphicFramePr>
            <a:graphicFrameLocks noGrp="1"/>
          </p:cNvGraphicFramePr>
          <p:nvPr>
            <p:extLst>
              <p:ext uri="{D42A27DB-BD31-4B8C-83A1-F6EECF244321}">
                <p14:modId xmlns:p14="http://schemas.microsoft.com/office/powerpoint/2010/main" val="1943662948"/>
              </p:ext>
            </p:extLst>
          </p:nvPr>
        </p:nvGraphicFramePr>
        <p:xfrm>
          <a:off x="1280160" y="3649020"/>
          <a:ext cx="1132078" cy="9589365"/>
        </p:xfrm>
        <a:graphic>
          <a:graphicData uri="http://schemas.openxmlformats.org/drawingml/2006/table">
            <a:tbl>
              <a:tblPr/>
              <a:tblGrid>
                <a:gridCol w="1132078"/>
              </a:tblGrid>
              <a:tr h="1065485">
                <a:tc>
                  <a:txBody>
                    <a:bodyPr/>
                    <a:lstStyle/>
                    <a:p>
                      <a:pPr algn="l" fontAlgn="b"/>
                      <a:r>
                        <a:rPr lang="sk-SK" sz="6300" b="0" i="0" u="none" strike="noStrike" dirty="0">
                          <a:solidFill>
                            <a:srgbClr val="000000"/>
                          </a:solidFill>
                          <a:effectLst/>
                          <a:latin typeface="Consolas" charset="0"/>
                          <a:ea typeface="Consolas" charset="0"/>
                          <a:cs typeface="Consolas" charset="0"/>
                        </a:rPr>
                        <a:t> </a:t>
                      </a:r>
                      <a:r>
                        <a:rPr lang="sk-SK" sz="6300" b="0" i="0" u="none" strike="noStrike" dirty="0" smtClean="0">
                          <a:solidFill>
                            <a:srgbClr val="000000"/>
                          </a:solidFill>
                          <a:effectLst/>
                          <a:latin typeface="Consolas" charset="0"/>
                          <a:ea typeface="Consolas" charset="0"/>
                          <a:cs typeface="Consolas" charset="0"/>
                        </a:rPr>
                        <a:t>1</a:t>
                      </a:r>
                      <a:endParaRPr lang="sk-SK" sz="6300" b="0" i="0" u="none" strike="noStrike" dirty="0">
                        <a:solidFill>
                          <a:srgbClr val="000000"/>
                        </a:solidFill>
                        <a:effectLst/>
                        <a:latin typeface="Consolas" charset="0"/>
                        <a:ea typeface="Consolas" charset="0"/>
                        <a:cs typeface="Consolas" charset="0"/>
                      </a:endParaRPr>
                    </a:p>
                  </a:txBody>
                  <a:tcPr marL="66593" marR="66593" marT="6659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1065485">
                <a:tc>
                  <a:txBody>
                    <a:bodyPr/>
                    <a:lstStyle/>
                    <a:p>
                      <a:pPr algn="l" fontAlgn="b"/>
                      <a:r>
                        <a:rPr lang="sk-SK" sz="6300" b="0" i="0" u="none" strike="noStrike" dirty="0">
                          <a:solidFill>
                            <a:srgbClr val="000000"/>
                          </a:solidFill>
                          <a:effectLst/>
                          <a:latin typeface="Consolas" charset="0"/>
                          <a:ea typeface="Consolas" charset="0"/>
                          <a:cs typeface="Consolas" charset="0"/>
                        </a:rPr>
                        <a:t> </a:t>
                      </a:r>
                      <a:r>
                        <a:rPr lang="sk-SK" sz="6300" b="0" i="0" u="none" strike="noStrike" dirty="0" smtClean="0">
                          <a:solidFill>
                            <a:srgbClr val="000000"/>
                          </a:solidFill>
                          <a:effectLst/>
                          <a:latin typeface="Consolas" charset="0"/>
                          <a:ea typeface="Consolas" charset="0"/>
                          <a:cs typeface="Consolas" charset="0"/>
                        </a:rPr>
                        <a:t>2</a:t>
                      </a:r>
                      <a:endParaRPr lang="sk-SK" sz="6300" b="0" i="0" u="none" strike="noStrike" dirty="0">
                        <a:solidFill>
                          <a:srgbClr val="000000"/>
                        </a:solidFill>
                        <a:effectLst/>
                        <a:latin typeface="Consolas" charset="0"/>
                        <a:ea typeface="Consolas" charset="0"/>
                        <a:cs typeface="Consolas" charset="0"/>
                      </a:endParaRPr>
                    </a:p>
                  </a:txBody>
                  <a:tcPr marL="66593" marR="66593" marT="6659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1065485">
                <a:tc>
                  <a:txBody>
                    <a:bodyPr/>
                    <a:lstStyle/>
                    <a:p>
                      <a:pPr algn="l" fontAlgn="b"/>
                      <a:r>
                        <a:rPr lang="sk-SK" sz="6300" b="0" i="0" u="none" strike="noStrike" dirty="0">
                          <a:solidFill>
                            <a:srgbClr val="000000"/>
                          </a:solidFill>
                          <a:effectLst/>
                          <a:latin typeface="Consolas" charset="0"/>
                          <a:ea typeface="Consolas" charset="0"/>
                          <a:cs typeface="Consolas" charset="0"/>
                        </a:rPr>
                        <a:t> </a:t>
                      </a:r>
                      <a:r>
                        <a:rPr lang="sk-SK" sz="6300" b="0" i="0" u="none" strike="noStrike" dirty="0" smtClean="0">
                          <a:solidFill>
                            <a:srgbClr val="000000"/>
                          </a:solidFill>
                          <a:effectLst/>
                          <a:latin typeface="Consolas" charset="0"/>
                          <a:ea typeface="Consolas" charset="0"/>
                          <a:cs typeface="Consolas" charset="0"/>
                        </a:rPr>
                        <a:t>3</a:t>
                      </a:r>
                      <a:endParaRPr lang="sk-SK" sz="6300" b="0" i="0" u="none" strike="noStrike" dirty="0">
                        <a:solidFill>
                          <a:srgbClr val="000000"/>
                        </a:solidFill>
                        <a:effectLst/>
                        <a:latin typeface="Consolas" charset="0"/>
                        <a:ea typeface="Consolas" charset="0"/>
                        <a:cs typeface="Consolas" charset="0"/>
                      </a:endParaRPr>
                    </a:p>
                  </a:txBody>
                  <a:tcPr marL="66593" marR="66593" marT="6659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1065485">
                <a:tc>
                  <a:txBody>
                    <a:bodyPr/>
                    <a:lstStyle/>
                    <a:p>
                      <a:pPr algn="l" fontAlgn="b"/>
                      <a:r>
                        <a:rPr lang="sk-SK" sz="6300" b="0" i="0" u="none" strike="noStrike" dirty="0">
                          <a:solidFill>
                            <a:srgbClr val="000000"/>
                          </a:solidFill>
                          <a:effectLst/>
                          <a:latin typeface="Consolas" charset="0"/>
                          <a:ea typeface="Consolas" charset="0"/>
                          <a:cs typeface="Consolas" charset="0"/>
                        </a:rPr>
                        <a:t> </a:t>
                      </a:r>
                      <a:r>
                        <a:rPr lang="sk-SK" sz="6300" b="0" i="0" u="none" strike="noStrike" dirty="0" smtClean="0">
                          <a:solidFill>
                            <a:srgbClr val="000000"/>
                          </a:solidFill>
                          <a:effectLst/>
                          <a:latin typeface="Consolas" charset="0"/>
                          <a:ea typeface="Consolas" charset="0"/>
                          <a:cs typeface="Consolas" charset="0"/>
                        </a:rPr>
                        <a:t>4</a:t>
                      </a:r>
                      <a:endParaRPr lang="sk-SK" sz="6300" b="0" i="0" u="none" strike="noStrike" dirty="0">
                        <a:solidFill>
                          <a:srgbClr val="000000"/>
                        </a:solidFill>
                        <a:effectLst/>
                        <a:latin typeface="Consolas" charset="0"/>
                        <a:ea typeface="Consolas" charset="0"/>
                        <a:cs typeface="Consolas" charset="0"/>
                      </a:endParaRPr>
                    </a:p>
                  </a:txBody>
                  <a:tcPr marL="66593" marR="66593" marT="6659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1065485">
                <a:tc>
                  <a:txBody>
                    <a:bodyPr/>
                    <a:lstStyle/>
                    <a:p>
                      <a:pPr algn="l" fontAlgn="b"/>
                      <a:r>
                        <a:rPr lang="sk-SK" sz="6300" b="0" i="0" u="none" strike="noStrike" dirty="0">
                          <a:solidFill>
                            <a:srgbClr val="000000"/>
                          </a:solidFill>
                          <a:effectLst/>
                          <a:latin typeface="Consolas" charset="0"/>
                          <a:ea typeface="Consolas" charset="0"/>
                          <a:cs typeface="Consolas" charset="0"/>
                        </a:rPr>
                        <a:t> </a:t>
                      </a:r>
                      <a:r>
                        <a:rPr lang="sk-SK" sz="6300" b="0" i="0" u="none" strike="noStrike" dirty="0" smtClean="0">
                          <a:solidFill>
                            <a:srgbClr val="000000"/>
                          </a:solidFill>
                          <a:effectLst/>
                          <a:latin typeface="Consolas" charset="0"/>
                          <a:ea typeface="Consolas" charset="0"/>
                          <a:cs typeface="Consolas" charset="0"/>
                        </a:rPr>
                        <a:t>5</a:t>
                      </a:r>
                      <a:endParaRPr lang="sk-SK" sz="6300" b="0" i="0" u="none" strike="noStrike" dirty="0">
                        <a:solidFill>
                          <a:srgbClr val="000000"/>
                        </a:solidFill>
                        <a:effectLst/>
                        <a:latin typeface="Consolas" charset="0"/>
                        <a:ea typeface="Consolas" charset="0"/>
                        <a:cs typeface="Consolas" charset="0"/>
                      </a:endParaRPr>
                    </a:p>
                  </a:txBody>
                  <a:tcPr marL="66593" marR="66593" marT="6659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1065485">
                <a:tc>
                  <a:txBody>
                    <a:bodyPr/>
                    <a:lstStyle/>
                    <a:p>
                      <a:pPr algn="l" fontAlgn="b"/>
                      <a:r>
                        <a:rPr lang="sk-SK" sz="6300" b="0" i="0" u="none" strike="noStrike" dirty="0">
                          <a:solidFill>
                            <a:srgbClr val="000000"/>
                          </a:solidFill>
                          <a:effectLst/>
                          <a:latin typeface="Consolas" charset="0"/>
                          <a:ea typeface="Consolas" charset="0"/>
                          <a:cs typeface="Consolas" charset="0"/>
                        </a:rPr>
                        <a:t> </a:t>
                      </a:r>
                      <a:r>
                        <a:rPr lang="sk-SK" sz="6300" b="0" i="0" u="none" strike="noStrike" dirty="0" smtClean="0">
                          <a:solidFill>
                            <a:srgbClr val="000000"/>
                          </a:solidFill>
                          <a:effectLst/>
                          <a:latin typeface="Consolas" charset="0"/>
                          <a:ea typeface="Consolas" charset="0"/>
                          <a:cs typeface="Consolas" charset="0"/>
                        </a:rPr>
                        <a:t>6</a:t>
                      </a:r>
                      <a:endParaRPr lang="sk-SK" sz="6300" b="0" i="0" u="none" strike="noStrike" dirty="0">
                        <a:solidFill>
                          <a:srgbClr val="000000"/>
                        </a:solidFill>
                        <a:effectLst/>
                        <a:latin typeface="Consolas" charset="0"/>
                        <a:ea typeface="Consolas" charset="0"/>
                        <a:cs typeface="Consolas" charset="0"/>
                      </a:endParaRPr>
                    </a:p>
                  </a:txBody>
                  <a:tcPr marL="66593" marR="66593" marT="6659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1065485">
                <a:tc>
                  <a:txBody>
                    <a:bodyPr/>
                    <a:lstStyle/>
                    <a:p>
                      <a:pPr algn="l" fontAlgn="b"/>
                      <a:r>
                        <a:rPr lang="sk-SK" sz="6300" b="0" i="0" u="none" strike="noStrike" dirty="0">
                          <a:solidFill>
                            <a:srgbClr val="000000"/>
                          </a:solidFill>
                          <a:effectLst/>
                          <a:latin typeface="Consolas" charset="0"/>
                          <a:ea typeface="Consolas" charset="0"/>
                          <a:cs typeface="Consolas" charset="0"/>
                        </a:rPr>
                        <a:t> </a:t>
                      </a:r>
                      <a:r>
                        <a:rPr lang="sk-SK" sz="6300" b="0" i="0" u="none" strike="noStrike" dirty="0" smtClean="0">
                          <a:solidFill>
                            <a:srgbClr val="000000"/>
                          </a:solidFill>
                          <a:effectLst/>
                          <a:latin typeface="Consolas" charset="0"/>
                          <a:ea typeface="Consolas" charset="0"/>
                          <a:cs typeface="Consolas" charset="0"/>
                        </a:rPr>
                        <a:t>7</a:t>
                      </a:r>
                      <a:endParaRPr lang="sk-SK" sz="6300" b="0" i="0" u="none" strike="noStrike" dirty="0">
                        <a:solidFill>
                          <a:srgbClr val="000000"/>
                        </a:solidFill>
                        <a:effectLst/>
                        <a:latin typeface="Consolas" charset="0"/>
                        <a:ea typeface="Consolas" charset="0"/>
                        <a:cs typeface="Consolas" charset="0"/>
                      </a:endParaRPr>
                    </a:p>
                  </a:txBody>
                  <a:tcPr marL="66593" marR="66593" marT="6659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1065485">
                <a:tc>
                  <a:txBody>
                    <a:bodyPr/>
                    <a:lstStyle/>
                    <a:p>
                      <a:pPr algn="l" fontAlgn="b"/>
                      <a:r>
                        <a:rPr lang="sk-SK" sz="6300" b="0" i="0" u="none" strike="noStrike" dirty="0">
                          <a:solidFill>
                            <a:srgbClr val="000000"/>
                          </a:solidFill>
                          <a:effectLst/>
                          <a:latin typeface="Consolas" charset="0"/>
                          <a:ea typeface="Consolas" charset="0"/>
                          <a:cs typeface="Consolas" charset="0"/>
                        </a:rPr>
                        <a:t> </a:t>
                      </a:r>
                      <a:r>
                        <a:rPr lang="sk-SK" sz="6300" b="0" i="0" u="none" strike="noStrike" dirty="0" smtClean="0">
                          <a:solidFill>
                            <a:srgbClr val="000000"/>
                          </a:solidFill>
                          <a:effectLst/>
                          <a:latin typeface="Consolas" charset="0"/>
                          <a:ea typeface="Consolas" charset="0"/>
                          <a:cs typeface="Consolas" charset="0"/>
                        </a:rPr>
                        <a:t>8</a:t>
                      </a:r>
                      <a:endParaRPr lang="sk-SK" sz="6300" b="0" i="0" u="none" strike="noStrike" dirty="0">
                        <a:solidFill>
                          <a:srgbClr val="000000"/>
                        </a:solidFill>
                        <a:effectLst/>
                        <a:latin typeface="Consolas" charset="0"/>
                        <a:ea typeface="Consolas" charset="0"/>
                        <a:cs typeface="Consolas" charset="0"/>
                      </a:endParaRPr>
                    </a:p>
                  </a:txBody>
                  <a:tcPr marL="66593" marR="66593" marT="6659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1065485">
                <a:tc>
                  <a:txBody>
                    <a:bodyPr/>
                    <a:lstStyle/>
                    <a:p>
                      <a:pPr algn="l" fontAlgn="b"/>
                      <a:r>
                        <a:rPr lang="sk-SK" sz="6300" b="0" i="0" u="none" strike="noStrike" dirty="0">
                          <a:solidFill>
                            <a:srgbClr val="000000"/>
                          </a:solidFill>
                          <a:effectLst/>
                          <a:latin typeface="Consolas" charset="0"/>
                          <a:ea typeface="Consolas" charset="0"/>
                          <a:cs typeface="Consolas" charset="0"/>
                        </a:rPr>
                        <a:t> </a:t>
                      </a:r>
                      <a:r>
                        <a:rPr lang="sk-SK" sz="6300" b="0" i="0" u="none" strike="noStrike" dirty="0" smtClean="0">
                          <a:solidFill>
                            <a:srgbClr val="000000"/>
                          </a:solidFill>
                          <a:effectLst/>
                          <a:latin typeface="Consolas" charset="0"/>
                          <a:ea typeface="Consolas" charset="0"/>
                          <a:cs typeface="Consolas" charset="0"/>
                        </a:rPr>
                        <a:t>9</a:t>
                      </a:r>
                      <a:endParaRPr lang="sk-SK" sz="6300" b="0" i="0" u="none" strike="noStrike" dirty="0">
                        <a:solidFill>
                          <a:srgbClr val="000000"/>
                        </a:solidFill>
                        <a:effectLst/>
                        <a:latin typeface="Consolas" charset="0"/>
                        <a:ea typeface="Consolas" charset="0"/>
                        <a:cs typeface="Consolas" charset="0"/>
                      </a:endParaRPr>
                    </a:p>
                  </a:txBody>
                  <a:tcPr marL="66593" marR="66593" marT="6659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bl>
          </a:graphicData>
        </a:graphic>
      </p:graphicFrame>
      <p:sp>
        <p:nvSpPr>
          <p:cNvPr id="6" name="TextBox 5"/>
          <p:cNvSpPr txBox="1"/>
          <p:nvPr/>
        </p:nvSpPr>
        <p:spPr>
          <a:xfrm>
            <a:off x="619100" y="2525508"/>
            <a:ext cx="2454197" cy="9137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en-US" sz="5000" b="0" i="0" u="none" strike="noStrike" cap="none" spc="0" normalizeH="0" baseline="0" dirty="0" err="1" smtClean="0">
                <a:ln>
                  <a:noFill/>
                </a:ln>
                <a:solidFill>
                  <a:srgbClr val="FFFFFF"/>
                </a:solidFill>
                <a:effectLst/>
                <a:uFillTx/>
                <a:latin typeface="Conduit ITC Light"/>
                <a:ea typeface="Conduit ITC Light"/>
                <a:cs typeface="Conduit ITC Light"/>
                <a:sym typeface="Conduit ITC Light"/>
              </a:rPr>
              <a:t>HashRing</a:t>
            </a:r>
            <a:endParaRPr kumimoji="0" lang="en-US" sz="5000" b="0" i="0" u="none" strike="noStrike" cap="none" spc="0" normalizeH="0" baseline="0" dirty="0">
              <a:ln>
                <a:noFill/>
              </a:ln>
              <a:solidFill>
                <a:srgbClr val="FFFFFF"/>
              </a:solidFill>
              <a:effectLst/>
              <a:uFillTx/>
              <a:latin typeface="Conduit ITC Light"/>
              <a:ea typeface="Conduit ITC Light"/>
              <a:cs typeface="Conduit ITC Light"/>
              <a:sym typeface="Conduit ITC Light"/>
            </a:endParaRPr>
          </a:p>
        </p:txBody>
      </p:sp>
      <p:graphicFrame>
        <p:nvGraphicFramePr>
          <p:cNvPr id="7" name="Table 6"/>
          <p:cNvGraphicFramePr>
            <a:graphicFrameLocks noGrp="1"/>
          </p:cNvGraphicFramePr>
          <p:nvPr>
            <p:extLst>
              <p:ext uri="{D42A27DB-BD31-4B8C-83A1-F6EECF244321}">
                <p14:modId xmlns:p14="http://schemas.microsoft.com/office/powerpoint/2010/main" val="119394602"/>
              </p:ext>
            </p:extLst>
          </p:nvPr>
        </p:nvGraphicFramePr>
        <p:xfrm>
          <a:off x="5386513" y="3713592"/>
          <a:ext cx="12243457" cy="886404"/>
        </p:xfrm>
        <a:graphic>
          <a:graphicData uri="http://schemas.openxmlformats.org/drawingml/2006/table">
            <a:tbl>
              <a:tblPr/>
              <a:tblGrid>
                <a:gridCol w="3859802"/>
                <a:gridCol w="4772871"/>
                <a:gridCol w="3610784"/>
              </a:tblGrid>
              <a:tr h="886404">
                <a:tc>
                  <a:txBody>
                    <a:bodyPr/>
                    <a:lstStyle/>
                    <a:p>
                      <a:pPr algn="l" fontAlgn="b"/>
                      <a:r>
                        <a:rPr lang="en-US" sz="5300" b="0" i="0" u="none" strike="noStrike" dirty="0">
                          <a:solidFill>
                            <a:srgbClr val="000000"/>
                          </a:solidFill>
                          <a:effectLst/>
                          <a:latin typeface="Calibri" charset="0"/>
                        </a:rPr>
                        <a:t>Ola</a:t>
                      </a:r>
                    </a:p>
                  </a:txBody>
                  <a:tcPr marL="55400" marR="55400" marT="554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5300" b="0" i="0" u="none" strike="noStrike">
                          <a:solidFill>
                            <a:srgbClr val="000000"/>
                          </a:solidFill>
                          <a:effectLst/>
                          <a:latin typeface="Calibri" charset="0"/>
                        </a:rPr>
                        <a:t>Nordmann</a:t>
                      </a:r>
                    </a:p>
                  </a:txBody>
                  <a:tcPr marL="55400" marR="55400" marT="554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US" sz="5300" b="0" i="0" u="none" strike="noStrike" dirty="0">
                          <a:solidFill>
                            <a:srgbClr val="000000"/>
                          </a:solidFill>
                          <a:effectLst/>
                          <a:latin typeface="Calibri" charset="0"/>
                        </a:rPr>
                        <a:t>30</a:t>
                      </a:r>
                    </a:p>
                  </a:txBody>
                  <a:tcPr marL="55400" marR="55400" marT="554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1465114869"/>
              </p:ext>
            </p:extLst>
          </p:nvPr>
        </p:nvGraphicFramePr>
        <p:xfrm>
          <a:off x="5386512" y="5612049"/>
          <a:ext cx="12243457" cy="886404"/>
        </p:xfrm>
        <a:graphic>
          <a:graphicData uri="http://schemas.openxmlformats.org/drawingml/2006/table">
            <a:tbl>
              <a:tblPr/>
              <a:tblGrid>
                <a:gridCol w="3859802"/>
                <a:gridCol w="4772871"/>
                <a:gridCol w="3610784"/>
              </a:tblGrid>
              <a:tr h="886404">
                <a:tc>
                  <a:txBody>
                    <a:bodyPr/>
                    <a:lstStyle/>
                    <a:p>
                      <a:pPr algn="l" fontAlgn="b"/>
                      <a:r>
                        <a:rPr lang="en-US" sz="5300" b="0" i="0" u="none" strike="noStrike" dirty="0" smtClean="0">
                          <a:solidFill>
                            <a:srgbClr val="000000"/>
                          </a:solidFill>
                          <a:effectLst/>
                          <a:latin typeface="Calibri" charset="0"/>
                        </a:rPr>
                        <a:t>Kari</a:t>
                      </a:r>
                      <a:endParaRPr lang="en-US" sz="5300" b="0" i="0" u="none" strike="noStrike" dirty="0">
                        <a:solidFill>
                          <a:srgbClr val="000000"/>
                        </a:solidFill>
                        <a:effectLst/>
                        <a:latin typeface="Calibri" charset="0"/>
                      </a:endParaRPr>
                    </a:p>
                  </a:txBody>
                  <a:tcPr marL="55400" marR="55400" marT="554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5300" b="0" i="0" u="none" strike="noStrike" dirty="0" err="1">
                          <a:solidFill>
                            <a:srgbClr val="000000"/>
                          </a:solidFill>
                          <a:effectLst/>
                          <a:latin typeface="Calibri" charset="0"/>
                        </a:rPr>
                        <a:t>Nordmann</a:t>
                      </a:r>
                      <a:endParaRPr lang="en-US" sz="5300" b="0" i="0" u="none" strike="noStrike" dirty="0">
                        <a:solidFill>
                          <a:srgbClr val="000000"/>
                        </a:solidFill>
                        <a:effectLst/>
                        <a:latin typeface="Calibri" charset="0"/>
                      </a:endParaRPr>
                    </a:p>
                  </a:txBody>
                  <a:tcPr marL="55400" marR="55400" marT="554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US" sz="5300" b="0" i="0" u="none" strike="noStrike" dirty="0" smtClean="0">
                          <a:solidFill>
                            <a:srgbClr val="000000"/>
                          </a:solidFill>
                          <a:effectLst/>
                          <a:latin typeface="Calibri" charset="0"/>
                        </a:rPr>
                        <a:t>28</a:t>
                      </a:r>
                      <a:endParaRPr lang="en-US" sz="5300" b="0" i="0" u="none" strike="noStrike" dirty="0">
                        <a:solidFill>
                          <a:srgbClr val="000000"/>
                        </a:solidFill>
                        <a:effectLst/>
                        <a:latin typeface="Calibri" charset="0"/>
                      </a:endParaRPr>
                    </a:p>
                  </a:txBody>
                  <a:tcPr marL="55400" marR="55400" marT="554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1685994664"/>
              </p:ext>
            </p:extLst>
          </p:nvPr>
        </p:nvGraphicFramePr>
        <p:xfrm>
          <a:off x="5386512" y="7380123"/>
          <a:ext cx="12243457" cy="886404"/>
        </p:xfrm>
        <a:graphic>
          <a:graphicData uri="http://schemas.openxmlformats.org/drawingml/2006/table">
            <a:tbl>
              <a:tblPr/>
              <a:tblGrid>
                <a:gridCol w="3859802"/>
                <a:gridCol w="4772871"/>
                <a:gridCol w="3610784"/>
              </a:tblGrid>
              <a:tr h="886404">
                <a:tc>
                  <a:txBody>
                    <a:bodyPr/>
                    <a:lstStyle/>
                    <a:p>
                      <a:pPr algn="l" fontAlgn="b"/>
                      <a:r>
                        <a:rPr lang="en-US" sz="5300" b="0" i="0" u="none" strike="noStrike" dirty="0" smtClean="0">
                          <a:solidFill>
                            <a:srgbClr val="000000"/>
                          </a:solidFill>
                          <a:effectLst/>
                          <a:latin typeface="Calibri" charset="0"/>
                        </a:rPr>
                        <a:t>Ole</a:t>
                      </a:r>
                      <a:endParaRPr lang="en-US" sz="5300" b="0" i="0" u="none" strike="noStrike" dirty="0">
                        <a:solidFill>
                          <a:srgbClr val="000000"/>
                        </a:solidFill>
                        <a:effectLst/>
                        <a:latin typeface="Calibri" charset="0"/>
                      </a:endParaRPr>
                    </a:p>
                  </a:txBody>
                  <a:tcPr marL="55400" marR="55400" marT="554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5300" b="0" i="0" u="none" strike="noStrike" dirty="0" smtClean="0">
                          <a:solidFill>
                            <a:srgbClr val="000000"/>
                          </a:solidFill>
                          <a:effectLst/>
                          <a:latin typeface="Calibri" charset="0"/>
                        </a:rPr>
                        <a:t>Olsen</a:t>
                      </a:r>
                      <a:endParaRPr lang="en-US" sz="5300" b="0" i="0" u="none" strike="noStrike" dirty="0">
                        <a:solidFill>
                          <a:srgbClr val="000000"/>
                        </a:solidFill>
                        <a:effectLst/>
                        <a:latin typeface="Calibri" charset="0"/>
                      </a:endParaRPr>
                    </a:p>
                  </a:txBody>
                  <a:tcPr marL="55400" marR="55400" marT="554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US" sz="5300" b="0" i="0" u="none" strike="noStrike" dirty="0" smtClean="0">
                          <a:solidFill>
                            <a:srgbClr val="000000"/>
                          </a:solidFill>
                          <a:effectLst/>
                          <a:latin typeface="Calibri" charset="0"/>
                        </a:rPr>
                        <a:t>18</a:t>
                      </a:r>
                      <a:endParaRPr lang="en-US" sz="5300" b="0" i="0" u="none" strike="noStrike" dirty="0">
                        <a:solidFill>
                          <a:srgbClr val="000000"/>
                        </a:solidFill>
                        <a:effectLst/>
                        <a:latin typeface="Calibri" charset="0"/>
                      </a:endParaRPr>
                    </a:p>
                  </a:txBody>
                  <a:tcPr marL="55400" marR="55400" marT="554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bl>
          </a:graphicData>
        </a:graphic>
      </p:graphicFrame>
      <p:cxnSp>
        <p:nvCxnSpPr>
          <p:cNvPr id="11" name="Straight Connector 10"/>
          <p:cNvCxnSpPr>
            <a:endCxn id="7" idx="1"/>
          </p:cNvCxnSpPr>
          <p:nvPr/>
        </p:nvCxnSpPr>
        <p:spPr>
          <a:xfrm>
            <a:off x="2412238" y="4156794"/>
            <a:ext cx="2974275" cy="0"/>
          </a:xfrm>
          <a:prstGeom prst="line">
            <a:avLst/>
          </a:prstGeom>
          <a:noFill/>
          <a:ln w="25400" cap="flat">
            <a:solidFill>
              <a:schemeClr val="bg1"/>
            </a:solidFill>
            <a:prstDash val="solid"/>
            <a:miter lim="400000"/>
          </a:ln>
          <a:effectLst/>
          <a:sp3d/>
        </p:spPr>
        <p:style>
          <a:lnRef idx="0">
            <a:scrgbClr r="0" g="0" b="0"/>
          </a:lnRef>
          <a:fillRef idx="0">
            <a:scrgbClr r="0" g="0" b="0"/>
          </a:fillRef>
          <a:effectRef idx="0">
            <a:scrgbClr r="0" g="0" b="0"/>
          </a:effectRef>
          <a:fontRef idx="none"/>
        </p:style>
      </p:cxnSp>
      <p:cxnSp>
        <p:nvCxnSpPr>
          <p:cNvPr id="13" name="Straight Connector 12"/>
          <p:cNvCxnSpPr>
            <a:endCxn id="9" idx="1"/>
          </p:cNvCxnSpPr>
          <p:nvPr/>
        </p:nvCxnSpPr>
        <p:spPr>
          <a:xfrm>
            <a:off x="2412238" y="5266944"/>
            <a:ext cx="2974274" cy="788307"/>
          </a:xfrm>
          <a:prstGeom prst="line">
            <a:avLst/>
          </a:prstGeom>
          <a:noFill/>
          <a:ln w="25400" cap="flat">
            <a:solidFill>
              <a:schemeClr val="bg1"/>
            </a:solidFill>
            <a:prstDash val="solid"/>
            <a:miter lim="400000"/>
          </a:ln>
          <a:effectLst/>
          <a:sp3d/>
        </p:spPr>
        <p:style>
          <a:lnRef idx="0">
            <a:scrgbClr r="0" g="0" b="0"/>
          </a:lnRef>
          <a:fillRef idx="0">
            <a:scrgbClr r="0" g="0" b="0"/>
          </a:fillRef>
          <a:effectRef idx="0">
            <a:scrgbClr r="0" g="0" b="0"/>
          </a:effectRef>
          <a:fontRef idx="none"/>
        </p:style>
      </p:cxnSp>
      <p:cxnSp>
        <p:nvCxnSpPr>
          <p:cNvPr id="16" name="Straight Connector 15"/>
          <p:cNvCxnSpPr/>
          <p:nvPr/>
        </p:nvCxnSpPr>
        <p:spPr>
          <a:xfrm>
            <a:off x="2471133" y="6242478"/>
            <a:ext cx="2915379" cy="1554931"/>
          </a:xfrm>
          <a:prstGeom prst="line">
            <a:avLst/>
          </a:prstGeom>
          <a:noFill/>
          <a:ln w="25400" cap="flat">
            <a:solidFill>
              <a:schemeClr val="bg1"/>
            </a:solidFill>
            <a:prstDash val="solid"/>
            <a:miter lim="400000"/>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1580383023"/>
      </p:ext>
    </p:extLst>
  </p:cSld>
  <p:clrMapOvr>
    <a:masterClrMapping/>
  </p:clrMapOvr>
  <p:transition spd="med"/>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282828"/>
        </a:solidFill>
        <a:effectLst/>
      </p:bgPr>
    </p:bg>
    <p:spTree>
      <p:nvGrpSpPr>
        <p:cNvPr id="1" name=""/>
        <p:cNvGrpSpPr/>
        <p:nvPr/>
      </p:nvGrpSpPr>
      <p:grpSpPr>
        <a:xfrm>
          <a:off x="0" y="0"/>
          <a:ext cx="0" cy="0"/>
          <a:chOff x="0" y="0"/>
          <a:chExt cx="0" cy="0"/>
        </a:xfrm>
      </p:grpSpPr>
      <p:sp>
        <p:nvSpPr>
          <p:cNvPr id="119" name="Shape 119"/>
          <p:cNvSpPr/>
          <p:nvPr/>
        </p:nvSpPr>
        <p:spPr>
          <a:xfrm>
            <a:off x="415367" y="575185"/>
            <a:ext cx="17582147" cy="1683152"/>
          </a:xfrm>
          <a:prstGeom prst="rect">
            <a:avLst/>
          </a:prstGeom>
          <a:ln w="12700">
            <a:miter lim="400000"/>
          </a:ln>
          <a:extLst>
            <a:ext uri="{C572A759-6A51-4108-AA02-DFA0A04FC94B}">
              <ma14:wrappingTextBoxFlag xmlns:ma14="http://schemas.microsoft.com/office/mac/drawingml/2011/main" val="1"/>
            </a:ext>
          </a:extLst>
        </p:spPr>
        <p:txBody>
          <a:bodyPr wrap="square" lIns="71437" tIns="71437" rIns="71437" bIns="71437" anchor="ctr">
            <a:spAutoFit/>
          </a:bodyPr>
          <a:lstStyle/>
          <a:p>
            <a:pPr algn="l">
              <a:defRPr sz="20000">
                <a:solidFill>
                  <a:srgbClr val="3EC7C0"/>
                </a:solidFill>
              </a:defRPr>
            </a:pPr>
            <a:r>
              <a:rPr lang="nb-NO" sz="10000" dirty="0" err="1" smtClean="0">
                <a:solidFill>
                  <a:srgbClr val="17BDB4"/>
                </a:solidFill>
                <a:latin typeface="Calibri" charset="0"/>
                <a:ea typeface="Calibri" charset="0"/>
                <a:cs typeface="Calibri" charset="0"/>
              </a:rPr>
              <a:t>Denormalisere</a:t>
            </a:r>
            <a:endParaRPr lang="nb-NO" sz="10000" dirty="0">
              <a:solidFill>
                <a:srgbClr val="17BDB4"/>
              </a:solidFill>
              <a:latin typeface="Calibri" charset="0"/>
              <a:ea typeface="Calibri" charset="0"/>
              <a:cs typeface="Calibri" charset="0"/>
            </a:endParaRPr>
          </a:p>
        </p:txBody>
      </p:sp>
      <p:sp>
        <p:nvSpPr>
          <p:cNvPr id="5" name="TextBox 4"/>
          <p:cNvSpPr txBox="1"/>
          <p:nvPr/>
        </p:nvSpPr>
        <p:spPr>
          <a:xfrm flipH="1">
            <a:off x="1146887" y="2885442"/>
            <a:ext cx="10923193" cy="4482591"/>
          </a:xfrm>
          <a:prstGeom prst="rect">
            <a:avLst/>
          </a:prstGeom>
          <a:solidFill>
            <a:schemeClr val="bg2">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60000" tIns="360000" rIns="360000" bIns="360000" numCol="1" spcCol="38100" rtlCol="0" anchor="t" anchorCtr="0">
            <a:noAutofit/>
          </a:bodyPr>
          <a:lstStyle/>
          <a:p>
            <a:pPr algn="l"/>
            <a:r>
              <a:rPr lang="en-US" sz="3500" dirty="0" smtClean="0">
                <a:solidFill>
                  <a:schemeClr val="bg1"/>
                </a:solidFill>
                <a:latin typeface="Consolas" charset="0"/>
                <a:ea typeface="Consolas" charset="0"/>
                <a:cs typeface="Consolas" charset="0"/>
              </a:rPr>
              <a:t>CREATE TABLE </a:t>
            </a:r>
            <a:r>
              <a:rPr lang="en-US" sz="3500" b="1" dirty="0" err="1" smtClean="0">
                <a:solidFill>
                  <a:schemeClr val="bg1"/>
                </a:solidFill>
                <a:latin typeface="Consolas" charset="0"/>
                <a:ea typeface="Consolas" charset="0"/>
                <a:cs typeface="Consolas" charset="0"/>
              </a:rPr>
              <a:t>user_by_id</a:t>
            </a:r>
            <a:r>
              <a:rPr lang="en-US" sz="3500" dirty="0" smtClean="0">
                <a:solidFill>
                  <a:schemeClr val="bg1"/>
                </a:solidFill>
                <a:latin typeface="Consolas" charset="0"/>
                <a:ea typeface="Consolas" charset="0"/>
                <a:cs typeface="Consolas" charset="0"/>
              </a:rPr>
              <a:t/>
            </a:r>
            <a:br>
              <a:rPr lang="en-US" sz="3500" dirty="0" smtClean="0">
                <a:solidFill>
                  <a:schemeClr val="bg1"/>
                </a:solidFill>
                <a:latin typeface="Consolas" charset="0"/>
                <a:ea typeface="Consolas" charset="0"/>
                <a:cs typeface="Consolas" charset="0"/>
              </a:rPr>
            </a:br>
            <a:r>
              <a:rPr lang="en-US" sz="3500" dirty="0" smtClean="0">
                <a:solidFill>
                  <a:schemeClr val="bg1"/>
                </a:solidFill>
                <a:latin typeface="Consolas" charset="0"/>
                <a:ea typeface="Consolas" charset="0"/>
                <a:cs typeface="Consolas" charset="0"/>
              </a:rPr>
              <a:t>(</a:t>
            </a:r>
            <a:br>
              <a:rPr lang="en-US" sz="3500" dirty="0" smtClean="0">
                <a:solidFill>
                  <a:schemeClr val="bg1"/>
                </a:solidFill>
                <a:latin typeface="Consolas" charset="0"/>
                <a:ea typeface="Consolas" charset="0"/>
                <a:cs typeface="Consolas" charset="0"/>
              </a:rPr>
            </a:br>
            <a:r>
              <a:rPr lang="en-US" sz="3500" dirty="0" smtClean="0">
                <a:solidFill>
                  <a:schemeClr val="bg1"/>
                </a:solidFill>
                <a:latin typeface="Consolas" charset="0"/>
                <a:ea typeface="Consolas" charset="0"/>
                <a:cs typeface="Consolas" charset="0"/>
              </a:rPr>
              <a:t>	</a:t>
            </a:r>
            <a:r>
              <a:rPr lang="en-US" sz="3500" dirty="0" err="1" smtClean="0">
                <a:solidFill>
                  <a:schemeClr val="bg1"/>
                </a:solidFill>
                <a:latin typeface="Consolas" charset="0"/>
                <a:ea typeface="Consolas" charset="0"/>
                <a:cs typeface="Consolas" charset="0"/>
              </a:rPr>
              <a:t>user_id</a:t>
            </a:r>
            <a:r>
              <a:rPr lang="en-US" sz="3500" dirty="0" smtClean="0">
                <a:solidFill>
                  <a:schemeClr val="bg1"/>
                </a:solidFill>
                <a:latin typeface="Consolas" charset="0"/>
                <a:ea typeface="Consolas" charset="0"/>
                <a:cs typeface="Consolas" charset="0"/>
              </a:rPr>
              <a:t>   INT,</a:t>
            </a:r>
          </a:p>
          <a:p>
            <a:pPr algn="l"/>
            <a:r>
              <a:rPr lang="en-US" sz="3500" dirty="0" smtClean="0">
                <a:solidFill>
                  <a:schemeClr val="bg1"/>
                </a:solidFill>
                <a:latin typeface="Consolas" charset="0"/>
                <a:ea typeface="Consolas" charset="0"/>
                <a:cs typeface="Consolas" charset="0"/>
              </a:rPr>
              <a:t>	</a:t>
            </a:r>
            <a:r>
              <a:rPr lang="en-US" sz="3500" dirty="0" err="1" smtClean="0">
                <a:solidFill>
                  <a:schemeClr val="bg1"/>
                </a:solidFill>
                <a:latin typeface="Consolas" charset="0"/>
                <a:ea typeface="Consolas" charset="0"/>
                <a:cs typeface="Consolas" charset="0"/>
              </a:rPr>
              <a:t>firstname</a:t>
            </a:r>
            <a:r>
              <a:rPr lang="en-US" sz="3500" dirty="0" smtClean="0">
                <a:solidFill>
                  <a:schemeClr val="bg1"/>
                </a:solidFill>
                <a:latin typeface="Consolas" charset="0"/>
                <a:ea typeface="Consolas" charset="0"/>
                <a:cs typeface="Consolas" charset="0"/>
              </a:rPr>
              <a:t> TEXT,</a:t>
            </a:r>
          </a:p>
          <a:p>
            <a:pPr algn="l"/>
            <a:r>
              <a:rPr lang="en-US" sz="3500" dirty="0">
                <a:solidFill>
                  <a:schemeClr val="bg1"/>
                </a:solidFill>
                <a:latin typeface="Consolas" charset="0"/>
                <a:ea typeface="Consolas" charset="0"/>
                <a:cs typeface="Consolas" charset="0"/>
              </a:rPr>
              <a:t>	</a:t>
            </a:r>
            <a:r>
              <a:rPr lang="en-US" sz="3500" dirty="0" err="1" smtClean="0">
                <a:solidFill>
                  <a:schemeClr val="bg1"/>
                </a:solidFill>
                <a:latin typeface="Consolas" charset="0"/>
                <a:ea typeface="Consolas" charset="0"/>
                <a:cs typeface="Consolas" charset="0"/>
              </a:rPr>
              <a:t>lastname</a:t>
            </a:r>
            <a:r>
              <a:rPr lang="en-US" sz="3500" dirty="0" smtClean="0">
                <a:solidFill>
                  <a:schemeClr val="bg1"/>
                </a:solidFill>
                <a:latin typeface="Consolas" charset="0"/>
                <a:ea typeface="Consolas" charset="0"/>
                <a:cs typeface="Consolas" charset="0"/>
              </a:rPr>
              <a:t>  TEXT,</a:t>
            </a:r>
          </a:p>
          <a:p>
            <a:pPr algn="l"/>
            <a:r>
              <a:rPr lang="en-US" sz="3500" dirty="0">
                <a:solidFill>
                  <a:schemeClr val="bg1"/>
                </a:solidFill>
                <a:latin typeface="Consolas" charset="0"/>
                <a:ea typeface="Consolas" charset="0"/>
                <a:cs typeface="Consolas" charset="0"/>
              </a:rPr>
              <a:t>	</a:t>
            </a:r>
            <a:r>
              <a:rPr lang="en-US" sz="3500" dirty="0" smtClean="0">
                <a:solidFill>
                  <a:schemeClr val="bg1"/>
                </a:solidFill>
                <a:latin typeface="Consolas" charset="0"/>
                <a:ea typeface="Consolas" charset="0"/>
                <a:cs typeface="Consolas" charset="0"/>
              </a:rPr>
              <a:t>PRIMARY KEY (</a:t>
            </a:r>
            <a:r>
              <a:rPr lang="en-US" sz="3500" b="1" dirty="0" err="1" smtClean="0">
                <a:solidFill>
                  <a:schemeClr val="bg1"/>
                </a:solidFill>
                <a:latin typeface="Consolas" charset="0"/>
                <a:ea typeface="Consolas" charset="0"/>
                <a:cs typeface="Consolas" charset="0"/>
              </a:rPr>
              <a:t>user_id</a:t>
            </a:r>
            <a:r>
              <a:rPr lang="en-US" sz="3500" dirty="0" smtClean="0">
                <a:solidFill>
                  <a:schemeClr val="bg1"/>
                </a:solidFill>
                <a:latin typeface="Consolas" charset="0"/>
                <a:ea typeface="Consolas" charset="0"/>
                <a:cs typeface="Consolas" charset="0"/>
              </a:rPr>
              <a:t>)</a:t>
            </a:r>
          </a:p>
          <a:p>
            <a:pPr algn="l"/>
            <a:r>
              <a:rPr lang="en-US" sz="3500" dirty="0">
                <a:solidFill>
                  <a:schemeClr val="bg1"/>
                </a:solidFill>
                <a:latin typeface="Consolas" charset="0"/>
                <a:ea typeface="Consolas" charset="0"/>
                <a:cs typeface="Consolas" charset="0"/>
              </a:rPr>
              <a:t>)</a:t>
            </a:r>
          </a:p>
        </p:txBody>
      </p:sp>
      <p:sp>
        <p:nvSpPr>
          <p:cNvPr id="6" name="TextBox 5"/>
          <p:cNvSpPr txBox="1"/>
          <p:nvPr/>
        </p:nvSpPr>
        <p:spPr>
          <a:xfrm flipH="1">
            <a:off x="1146887" y="8319009"/>
            <a:ext cx="10923193" cy="4482591"/>
          </a:xfrm>
          <a:prstGeom prst="rect">
            <a:avLst/>
          </a:prstGeom>
          <a:solidFill>
            <a:schemeClr val="bg2">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60000" tIns="360000" rIns="360000" bIns="360000" numCol="1" spcCol="38100" rtlCol="0" anchor="t" anchorCtr="0">
            <a:noAutofit/>
          </a:bodyPr>
          <a:lstStyle/>
          <a:p>
            <a:pPr algn="l"/>
            <a:r>
              <a:rPr lang="en-US" sz="3500" dirty="0" smtClean="0">
                <a:solidFill>
                  <a:schemeClr val="bg1"/>
                </a:solidFill>
                <a:latin typeface="Consolas" charset="0"/>
                <a:ea typeface="Consolas" charset="0"/>
                <a:cs typeface="Consolas" charset="0"/>
              </a:rPr>
              <a:t>CREATE TABLE </a:t>
            </a:r>
            <a:r>
              <a:rPr lang="en-US" sz="3500" b="1" dirty="0" err="1" smtClean="0">
                <a:solidFill>
                  <a:schemeClr val="bg1"/>
                </a:solidFill>
                <a:latin typeface="Consolas" charset="0"/>
                <a:ea typeface="Consolas" charset="0"/>
                <a:cs typeface="Consolas" charset="0"/>
              </a:rPr>
              <a:t>user_by_lastname</a:t>
            </a:r>
            <a:r>
              <a:rPr lang="en-US" sz="3500" dirty="0" smtClean="0">
                <a:solidFill>
                  <a:schemeClr val="bg1"/>
                </a:solidFill>
                <a:latin typeface="Consolas" charset="0"/>
                <a:ea typeface="Consolas" charset="0"/>
                <a:cs typeface="Consolas" charset="0"/>
              </a:rPr>
              <a:t/>
            </a:r>
            <a:br>
              <a:rPr lang="en-US" sz="3500" dirty="0" smtClean="0">
                <a:solidFill>
                  <a:schemeClr val="bg1"/>
                </a:solidFill>
                <a:latin typeface="Consolas" charset="0"/>
                <a:ea typeface="Consolas" charset="0"/>
                <a:cs typeface="Consolas" charset="0"/>
              </a:rPr>
            </a:br>
            <a:r>
              <a:rPr lang="en-US" sz="3500" dirty="0" smtClean="0">
                <a:solidFill>
                  <a:schemeClr val="bg1"/>
                </a:solidFill>
                <a:latin typeface="Consolas" charset="0"/>
                <a:ea typeface="Consolas" charset="0"/>
                <a:cs typeface="Consolas" charset="0"/>
              </a:rPr>
              <a:t>(</a:t>
            </a:r>
            <a:br>
              <a:rPr lang="en-US" sz="3500" dirty="0" smtClean="0">
                <a:solidFill>
                  <a:schemeClr val="bg1"/>
                </a:solidFill>
                <a:latin typeface="Consolas" charset="0"/>
                <a:ea typeface="Consolas" charset="0"/>
                <a:cs typeface="Consolas" charset="0"/>
              </a:rPr>
            </a:br>
            <a:r>
              <a:rPr lang="en-US" sz="3500" dirty="0" smtClean="0">
                <a:solidFill>
                  <a:schemeClr val="bg1"/>
                </a:solidFill>
                <a:latin typeface="Consolas" charset="0"/>
                <a:ea typeface="Consolas" charset="0"/>
                <a:cs typeface="Consolas" charset="0"/>
              </a:rPr>
              <a:t>	</a:t>
            </a:r>
            <a:r>
              <a:rPr lang="en-US" sz="3500" dirty="0" err="1" smtClean="0">
                <a:solidFill>
                  <a:schemeClr val="bg1"/>
                </a:solidFill>
                <a:latin typeface="Consolas" charset="0"/>
                <a:ea typeface="Consolas" charset="0"/>
                <a:cs typeface="Consolas" charset="0"/>
              </a:rPr>
              <a:t>user_id</a:t>
            </a:r>
            <a:r>
              <a:rPr lang="en-US" sz="3500" dirty="0" smtClean="0">
                <a:solidFill>
                  <a:schemeClr val="bg1"/>
                </a:solidFill>
                <a:latin typeface="Consolas" charset="0"/>
                <a:ea typeface="Consolas" charset="0"/>
                <a:cs typeface="Consolas" charset="0"/>
              </a:rPr>
              <a:t>   INT,</a:t>
            </a:r>
          </a:p>
          <a:p>
            <a:pPr algn="l"/>
            <a:r>
              <a:rPr lang="en-US" sz="3500" dirty="0" smtClean="0">
                <a:solidFill>
                  <a:schemeClr val="bg1"/>
                </a:solidFill>
                <a:latin typeface="Consolas" charset="0"/>
                <a:ea typeface="Consolas" charset="0"/>
                <a:cs typeface="Consolas" charset="0"/>
              </a:rPr>
              <a:t>	</a:t>
            </a:r>
            <a:r>
              <a:rPr lang="en-US" sz="3500" dirty="0" err="1" smtClean="0">
                <a:solidFill>
                  <a:schemeClr val="bg1"/>
                </a:solidFill>
                <a:latin typeface="Consolas" charset="0"/>
                <a:ea typeface="Consolas" charset="0"/>
                <a:cs typeface="Consolas" charset="0"/>
              </a:rPr>
              <a:t>firstname</a:t>
            </a:r>
            <a:r>
              <a:rPr lang="en-US" sz="3500" dirty="0" smtClean="0">
                <a:solidFill>
                  <a:schemeClr val="bg1"/>
                </a:solidFill>
                <a:latin typeface="Consolas" charset="0"/>
                <a:ea typeface="Consolas" charset="0"/>
                <a:cs typeface="Consolas" charset="0"/>
              </a:rPr>
              <a:t> TEXT,</a:t>
            </a:r>
          </a:p>
          <a:p>
            <a:pPr algn="l"/>
            <a:r>
              <a:rPr lang="en-US" sz="3500" dirty="0">
                <a:solidFill>
                  <a:schemeClr val="bg1"/>
                </a:solidFill>
                <a:latin typeface="Consolas" charset="0"/>
                <a:ea typeface="Consolas" charset="0"/>
                <a:cs typeface="Consolas" charset="0"/>
              </a:rPr>
              <a:t>	</a:t>
            </a:r>
            <a:r>
              <a:rPr lang="en-US" sz="3500" dirty="0" err="1" smtClean="0">
                <a:solidFill>
                  <a:schemeClr val="bg1"/>
                </a:solidFill>
                <a:latin typeface="Consolas" charset="0"/>
                <a:ea typeface="Consolas" charset="0"/>
                <a:cs typeface="Consolas" charset="0"/>
              </a:rPr>
              <a:t>lastname</a:t>
            </a:r>
            <a:r>
              <a:rPr lang="en-US" sz="3500" dirty="0" smtClean="0">
                <a:solidFill>
                  <a:schemeClr val="bg1"/>
                </a:solidFill>
                <a:latin typeface="Consolas" charset="0"/>
                <a:ea typeface="Consolas" charset="0"/>
                <a:cs typeface="Consolas" charset="0"/>
              </a:rPr>
              <a:t>  TEXT,</a:t>
            </a:r>
          </a:p>
          <a:p>
            <a:pPr algn="l"/>
            <a:r>
              <a:rPr lang="en-US" sz="3500" dirty="0">
                <a:solidFill>
                  <a:schemeClr val="bg1"/>
                </a:solidFill>
                <a:latin typeface="Consolas" charset="0"/>
                <a:ea typeface="Consolas" charset="0"/>
                <a:cs typeface="Consolas" charset="0"/>
              </a:rPr>
              <a:t>	</a:t>
            </a:r>
            <a:r>
              <a:rPr lang="en-US" sz="3500" dirty="0" smtClean="0">
                <a:solidFill>
                  <a:schemeClr val="bg1"/>
                </a:solidFill>
                <a:latin typeface="Consolas" charset="0"/>
                <a:ea typeface="Consolas" charset="0"/>
                <a:cs typeface="Consolas" charset="0"/>
              </a:rPr>
              <a:t>PRIMARY KEY (</a:t>
            </a:r>
            <a:r>
              <a:rPr lang="en-US" sz="3500" b="1" dirty="0" err="1" smtClean="0">
                <a:solidFill>
                  <a:schemeClr val="bg1"/>
                </a:solidFill>
                <a:latin typeface="Consolas" charset="0"/>
                <a:ea typeface="Consolas" charset="0"/>
                <a:cs typeface="Consolas" charset="0"/>
              </a:rPr>
              <a:t>lastname</a:t>
            </a:r>
            <a:r>
              <a:rPr lang="en-US" sz="3500" dirty="0" smtClean="0">
                <a:solidFill>
                  <a:schemeClr val="bg1"/>
                </a:solidFill>
                <a:latin typeface="Consolas" charset="0"/>
                <a:ea typeface="Consolas" charset="0"/>
                <a:cs typeface="Consolas" charset="0"/>
              </a:rPr>
              <a:t>, </a:t>
            </a:r>
            <a:r>
              <a:rPr lang="en-US" sz="3500" b="1" dirty="0" err="1" smtClean="0">
                <a:solidFill>
                  <a:schemeClr val="bg1"/>
                </a:solidFill>
                <a:latin typeface="Consolas" charset="0"/>
                <a:ea typeface="Consolas" charset="0"/>
                <a:cs typeface="Consolas" charset="0"/>
              </a:rPr>
              <a:t>firstname</a:t>
            </a:r>
            <a:r>
              <a:rPr lang="en-US" sz="3500" dirty="0" smtClean="0">
                <a:solidFill>
                  <a:schemeClr val="bg1"/>
                </a:solidFill>
                <a:latin typeface="Consolas" charset="0"/>
                <a:ea typeface="Consolas" charset="0"/>
                <a:cs typeface="Consolas" charset="0"/>
              </a:rPr>
              <a:t>)</a:t>
            </a:r>
          </a:p>
          <a:p>
            <a:pPr algn="l"/>
            <a:r>
              <a:rPr lang="en-US" sz="3500" dirty="0">
                <a:solidFill>
                  <a:schemeClr val="bg1"/>
                </a:solidFill>
                <a:latin typeface="Consolas" charset="0"/>
                <a:ea typeface="Consolas" charset="0"/>
                <a:cs typeface="Consolas" charset="0"/>
              </a:rPr>
              <a:t>)</a:t>
            </a:r>
          </a:p>
        </p:txBody>
      </p:sp>
    </p:spTree>
    <p:extLst>
      <p:ext uri="{BB962C8B-B14F-4D97-AF65-F5344CB8AC3E}">
        <p14:creationId xmlns:p14="http://schemas.microsoft.com/office/powerpoint/2010/main" val="225860617"/>
      </p:ext>
    </p:extLst>
  </p:cSld>
  <p:clrMapOvr>
    <a:masterClrMapping/>
  </p:clrMapOvr>
  <p:transition spd="med"/>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282828"/>
        </a:solidFill>
        <a:effectLst/>
      </p:bgPr>
    </p:bg>
    <p:spTree>
      <p:nvGrpSpPr>
        <p:cNvPr id="1" name=""/>
        <p:cNvGrpSpPr/>
        <p:nvPr/>
      </p:nvGrpSpPr>
      <p:grpSpPr>
        <a:xfrm>
          <a:off x="0" y="0"/>
          <a:ext cx="0" cy="0"/>
          <a:chOff x="0" y="0"/>
          <a:chExt cx="0" cy="0"/>
        </a:xfrm>
      </p:grpSpPr>
      <p:sp>
        <p:nvSpPr>
          <p:cNvPr id="119" name="Shape 119"/>
          <p:cNvSpPr/>
          <p:nvPr/>
        </p:nvSpPr>
        <p:spPr>
          <a:xfrm>
            <a:off x="415367" y="575185"/>
            <a:ext cx="17582147" cy="1683152"/>
          </a:xfrm>
          <a:prstGeom prst="rect">
            <a:avLst/>
          </a:prstGeom>
          <a:ln w="12700">
            <a:miter lim="400000"/>
          </a:ln>
          <a:extLst>
            <a:ext uri="{C572A759-6A51-4108-AA02-DFA0A04FC94B}">
              <ma14:wrappingTextBoxFlag xmlns:ma14="http://schemas.microsoft.com/office/mac/drawingml/2011/main" val="1"/>
            </a:ext>
          </a:extLst>
        </p:spPr>
        <p:txBody>
          <a:bodyPr wrap="square" lIns="71437" tIns="71437" rIns="71437" bIns="71437" anchor="ctr">
            <a:spAutoFit/>
          </a:bodyPr>
          <a:lstStyle/>
          <a:p>
            <a:pPr algn="l">
              <a:defRPr sz="20000">
                <a:solidFill>
                  <a:srgbClr val="3EC7C0"/>
                </a:solidFill>
              </a:defRPr>
            </a:pPr>
            <a:r>
              <a:rPr lang="nb-NO" sz="10000" dirty="0" smtClean="0">
                <a:solidFill>
                  <a:srgbClr val="17BDB4"/>
                </a:solidFill>
                <a:latin typeface="Calibri" charset="0"/>
                <a:ea typeface="Calibri" charset="0"/>
                <a:cs typeface="Calibri" charset="0"/>
              </a:rPr>
              <a:t>Hvem er jeg?</a:t>
            </a:r>
            <a:endParaRPr lang="nb-NO" sz="10000" dirty="0">
              <a:solidFill>
                <a:srgbClr val="17BDB4"/>
              </a:solidFill>
              <a:latin typeface="Calibri" charset="0"/>
              <a:ea typeface="Calibri" charset="0"/>
              <a:cs typeface="Calibri" charset="0"/>
            </a:endParaRPr>
          </a:p>
        </p:txBody>
      </p:sp>
      <p:sp>
        <p:nvSpPr>
          <p:cNvPr id="2" name="TextBox 1"/>
          <p:cNvSpPr txBox="1"/>
          <p:nvPr/>
        </p:nvSpPr>
        <p:spPr>
          <a:xfrm>
            <a:off x="415368" y="3220791"/>
            <a:ext cx="17582146" cy="706924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t" anchorCtr="0">
            <a:spAutoFit/>
          </a:bodyPr>
          <a:lstStyle/>
          <a:p>
            <a:pPr marL="685800" lvl="0" indent="-685800" algn="l">
              <a:lnSpc>
                <a:spcPct val="150000"/>
              </a:lnSpc>
              <a:buFont typeface="Arial" charset="0"/>
              <a:buChar char="•"/>
            </a:pPr>
            <a:r>
              <a:rPr lang="en-US" dirty="0">
                <a:solidFill>
                  <a:schemeClr val="tx1">
                    <a:lumMod val="95000"/>
                  </a:schemeClr>
                </a:solidFill>
                <a:latin typeface="Calisto MT" charset="0"/>
                <a:ea typeface="Calisto MT" charset="0"/>
                <a:cs typeface="Calisto MT" charset="0"/>
              </a:rPr>
              <a:t>Andreas Baakind</a:t>
            </a:r>
          </a:p>
          <a:p>
            <a:pPr marL="685800" lvl="0" indent="-685800" algn="l">
              <a:lnSpc>
                <a:spcPct val="150000"/>
              </a:lnSpc>
              <a:buFont typeface="Arial" charset="0"/>
              <a:buChar char="•"/>
            </a:pPr>
            <a:r>
              <a:rPr lang="en-US" dirty="0" err="1" smtClean="0">
                <a:solidFill>
                  <a:schemeClr val="tx1">
                    <a:lumMod val="95000"/>
                  </a:schemeClr>
                </a:solidFill>
                <a:latin typeface="Calisto MT" charset="0"/>
                <a:ea typeface="Calisto MT" charset="0"/>
                <a:cs typeface="Calisto MT" charset="0"/>
              </a:rPr>
              <a:t>Utvikler</a:t>
            </a:r>
            <a:endParaRPr lang="en-US" dirty="0">
              <a:solidFill>
                <a:schemeClr val="tx1">
                  <a:lumMod val="95000"/>
                </a:schemeClr>
              </a:solidFill>
              <a:latin typeface="Calisto MT" charset="0"/>
              <a:ea typeface="Calisto MT" charset="0"/>
              <a:cs typeface="Calisto MT" charset="0"/>
            </a:endParaRPr>
          </a:p>
          <a:p>
            <a:pPr marL="685800" lvl="0" indent="-685800" algn="l">
              <a:lnSpc>
                <a:spcPct val="150000"/>
              </a:lnSpc>
              <a:buFont typeface="Arial" charset="0"/>
              <a:buChar char="•"/>
            </a:pPr>
            <a:r>
              <a:rPr lang="en-US" dirty="0">
                <a:solidFill>
                  <a:schemeClr val="tx1">
                    <a:lumMod val="95000"/>
                  </a:schemeClr>
                </a:solidFill>
                <a:latin typeface="Calisto MT" charset="0"/>
                <a:ea typeface="Calisto MT" charset="0"/>
                <a:cs typeface="Calisto MT" charset="0"/>
              </a:rPr>
              <a:t>Prosjekt: Datainn</a:t>
            </a:r>
          </a:p>
          <a:p>
            <a:pPr marL="685800" lvl="0" indent="-685800" algn="l">
              <a:lnSpc>
                <a:spcPct val="150000"/>
              </a:lnSpc>
              <a:buFont typeface="Arial" charset="0"/>
              <a:buChar char="•"/>
            </a:pPr>
            <a:r>
              <a:rPr lang="en-US" dirty="0">
                <a:solidFill>
                  <a:schemeClr val="tx1">
                    <a:lumMod val="95000"/>
                  </a:schemeClr>
                </a:solidFill>
                <a:latin typeface="Calisto MT" charset="0"/>
                <a:ea typeface="Calisto MT" charset="0"/>
                <a:cs typeface="Calisto MT" charset="0"/>
              </a:rPr>
              <a:t>Sanntidsdata fra Vegnettet</a:t>
            </a:r>
          </a:p>
          <a:p>
            <a:pPr marL="685800" lvl="0" indent="-685800" algn="l">
              <a:lnSpc>
                <a:spcPct val="150000"/>
              </a:lnSpc>
              <a:buFont typeface="Arial" charset="0"/>
              <a:buChar char="•"/>
            </a:pPr>
            <a:r>
              <a:rPr lang="en-US" dirty="0">
                <a:solidFill>
                  <a:schemeClr val="tx1">
                    <a:lumMod val="95000"/>
                  </a:schemeClr>
                </a:solidFill>
                <a:latin typeface="Calisto MT" charset="0"/>
                <a:ea typeface="Calisto MT" charset="0"/>
                <a:cs typeface="Calisto MT" charset="0"/>
              </a:rPr>
              <a:t>500 – 600 sensorer</a:t>
            </a:r>
          </a:p>
          <a:p>
            <a:pPr marL="685800" lvl="0" indent="-685800" algn="l">
              <a:lnSpc>
                <a:spcPct val="150000"/>
              </a:lnSpc>
              <a:buFont typeface="Arial" charset="0"/>
              <a:buChar char="•"/>
            </a:pPr>
            <a:r>
              <a:rPr lang="en-US" dirty="0" err="1" smtClean="0">
                <a:solidFill>
                  <a:schemeClr val="tx1">
                    <a:lumMod val="95000"/>
                  </a:schemeClr>
                </a:solidFill>
                <a:latin typeface="Calisto MT" charset="0"/>
                <a:ea typeface="Calisto MT" charset="0"/>
                <a:cs typeface="Calisto MT" charset="0"/>
              </a:rPr>
              <a:t>Målet</a:t>
            </a:r>
            <a:r>
              <a:rPr lang="en-US" dirty="0" smtClean="0">
                <a:solidFill>
                  <a:schemeClr val="tx1">
                    <a:lumMod val="95000"/>
                  </a:schemeClr>
                </a:solidFill>
                <a:latin typeface="Calisto MT" charset="0"/>
                <a:ea typeface="Calisto MT" charset="0"/>
                <a:cs typeface="Calisto MT" charset="0"/>
              </a:rPr>
              <a:t> </a:t>
            </a:r>
            <a:r>
              <a:rPr lang="en-US" dirty="0" err="1" smtClean="0">
                <a:solidFill>
                  <a:schemeClr val="tx1">
                    <a:lumMod val="95000"/>
                  </a:schemeClr>
                </a:solidFill>
                <a:latin typeface="Calisto MT" charset="0"/>
                <a:ea typeface="Calisto MT" charset="0"/>
                <a:cs typeface="Calisto MT" charset="0"/>
              </a:rPr>
              <a:t>er</a:t>
            </a:r>
            <a:r>
              <a:rPr lang="en-US" dirty="0" smtClean="0">
                <a:solidFill>
                  <a:schemeClr val="tx1">
                    <a:lumMod val="95000"/>
                  </a:schemeClr>
                </a:solidFill>
                <a:latin typeface="Calisto MT" charset="0"/>
                <a:ea typeface="Calisto MT" charset="0"/>
                <a:cs typeface="Calisto MT" charset="0"/>
              </a:rPr>
              <a:t> </a:t>
            </a:r>
            <a:r>
              <a:rPr lang="en-US" dirty="0" smtClean="0">
                <a:solidFill>
                  <a:schemeClr val="tx1">
                    <a:lumMod val="95000"/>
                  </a:schemeClr>
                </a:solidFill>
                <a:latin typeface="Calisto MT" charset="0"/>
                <a:ea typeface="Calisto MT" charset="0"/>
                <a:cs typeface="Calisto MT" charset="0"/>
              </a:rPr>
              <a:t>c</a:t>
            </a:r>
            <a:r>
              <a:rPr lang="en-US" dirty="0" smtClean="0">
                <a:solidFill>
                  <a:schemeClr val="tx1">
                    <a:lumMod val="95000"/>
                  </a:schemeClr>
                </a:solidFill>
                <a:latin typeface="Calisto MT" charset="0"/>
                <a:ea typeface="Calisto MT" charset="0"/>
                <a:cs typeface="Calisto MT" charset="0"/>
              </a:rPr>
              <a:t>a. </a:t>
            </a:r>
            <a:r>
              <a:rPr lang="en-US" dirty="0">
                <a:solidFill>
                  <a:schemeClr val="tx1">
                    <a:lumMod val="95000"/>
                  </a:schemeClr>
                </a:solidFill>
                <a:latin typeface="Calisto MT" charset="0"/>
                <a:ea typeface="Calisto MT" charset="0"/>
                <a:cs typeface="Calisto MT" charset="0"/>
              </a:rPr>
              <a:t>5000 sensorer</a:t>
            </a:r>
          </a:p>
        </p:txBody>
      </p:sp>
      <p:pic>
        <p:nvPicPr>
          <p:cNvPr id="4" name="Picture 3"/>
          <p:cNvPicPr>
            <a:picLocks noChangeAspect="1"/>
          </p:cNvPicPr>
          <p:nvPr/>
        </p:nvPicPr>
        <p:blipFill>
          <a:blip r:embed="rId3"/>
          <a:stretch>
            <a:fillRect/>
          </a:stretch>
        </p:blipFill>
        <p:spPr>
          <a:xfrm>
            <a:off x="12655296" y="3220791"/>
            <a:ext cx="4544822" cy="5306611"/>
          </a:xfrm>
          <a:prstGeom prst="rect">
            <a:avLst/>
          </a:prstGeom>
        </p:spPr>
      </p:pic>
    </p:spTree>
    <p:extLst>
      <p:ext uri="{BB962C8B-B14F-4D97-AF65-F5344CB8AC3E}">
        <p14:creationId xmlns:p14="http://schemas.microsoft.com/office/powerpoint/2010/main" val="108139940"/>
      </p:ext>
    </p:extLst>
  </p:cSld>
  <p:clrMapOvr>
    <a:masterClrMapping/>
  </p:clrMapOvr>
  <p:transition spd="med"/>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282828"/>
        </a:solidFill>
        <a:effectLst/>
      </p:bgPr>
    </p:bg>
    <p:spTree>
      <p:nvGrpSpPr>
        <p:cNvPr id="1" name=""/>
        <p:cNvGrpSpPr/>
        <p:nvPr/>
      </p:nvGrpSpPr>
      <p:grpSpPr>
        <a:xfrm>
          <a:off x="0" y="0"/>
          <a:ext cx="0" cy="0"/>
          <a:chOff x="0" y="0"/>
          <a:chExt cx="0" cy="0"/>
        </a:xfrm>
      </p:grpSpPr>
      <p:sp>
        <p:nvSpPr>
          <p:cNvPr id="119" name="Shape 119"/>
          <p:cNvSpPr/>
          <p:nvPr/>
        </p:nvSpPr>
        <p:spPr>
          <a:xfrm>
            <a:off x="415367" y="575185"/>
            <a:ext cx="17582147" cy="1683152"/>
          </a:xfrm>
          <a:prstGeom prst="rect">
            <a:avLst/>
          </a:prstGeom>
          <a:ln w="12700">
            <a:miter lim="400000"/>
          </a:ln>
          <a:extLst>
            <a:ext uri="{C572A759-6A51-4108-AA02-DFA0A04FC94B}">
              <ma14:wrappingTextBoxFlag xmlns:ma14="http://schemas.microsoft.com/office/mac/drawingml/2011/main" val="1"/>
            </a:ext>
          </a:extLst>
        </p:spPr>
        <p:txBody>
          <a:bodyPr wrap="square" lIns="71437" tIns="71437" rIns="71437" bIns="71437" anchor="ctr">
            <a:spAutoFit/>
          </a:bodyPr>
          <a:lstStyle/>
          <a:p>
            <a:pPr algn="l">
              <a:defRPr sz="20000">
                <a:solidFill>
                  <a:srgbClr val="3EC7C0"/>
                </a:solidFill>
              </a:defRPr>
            </a:pPr>
            <a:r>
              <a:rPr lang="nb-NO" sz="10000" dirty="0" err="1">
                <a:solidFill>
                  <a:srgbClr val="17BDB4"/>
                </a:solidFill>
                <a:latin typeface="Calibri" charset="0"/>
                <a:ea typeface="Calibri" charset="0"/>
                <a:cs typeface="Calibri" charset="0"/>
              </a:rPr>
              <a:t>u</a:t>
            </a:r>
            <a:r>
              <a:rPr lang="nb-NO" sz="10000" dirty="0" err="1" smtClean="0">
                <a:solidFill>
                  <a:srgbClr val="17BDB4"/>
                </a:solidFill>
                <a:latin typeface="Calibri" charset="0"/>
                <a:ea typeface="Calibri" charset="0"/>
                <a:cs typeface="Calibri" charset="0"/>
              </a:rPr>
              <a:t>ser_by_lastname</a:t>
            </a:r>
            <a:endParaRPr lang="nb-NO" sz="10000" dirty="0">
              <a:solidFill>
                <a:srgbClr val="17BDB4"/>
              </a:solidFill>
              <a:latin typeface="Calibri" charset="0"/>
              <a:ea typeface="Calibri" charset="0"/>
              <a:cs typeface="Calibri" charset="0"/>
            </a:endParaRPr>
          </a:p>
        </p:txBody>
      </p:sp>
      <p:sp>
        <p:nvSpPr>
          <p:cNvPr id="7" name="Rectangle 6"/>
          <p:cNvSpPr>
            <a:spLocks noChangeAspect="1"/>
          </p:cNvSpPr>
          <p:nvPr/>
        </p:nvSpPr>
        <p:spPr>
          <a:xfrm>
            <a:off x="415367" y="3866764"/>
            <a:ext cx="3425113" cy="2160000"/>
          </a:xfrm>
          <a:prstGeom prst="rect">
            <a:avLst/>
          </a:prstGeom>
          <a:solidFill>
            <a:srgbClr val="17BDB4"/>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noAutofit/>
          </a:bodyPr>
          <a:lstStyle/>
          <a:p>
            <a:pPr marL="0" marR="0" indent="0" algn="ctr" defTabSz="821531" rtl="0" fontAlgn="auto" latinLnBrk="0" hangingPunct="0">
              <a:lnSpc>
                <a:spcPct val="100000"/>
              </a:lnSpc>
              <a:spcBef>
                <a:spcPts val="0"/>
              </a:spcBef>
              <a:spcAft>
                <a:spcPts val="0"/>
              </a:spcAft>
              <a:buClrTx/>
              <a:buSzTx/>
              <a:buFontTx/>
              <a:buNone/>
              <a:tabLst/>
            </a:pPr>
            <a:r>
              <a:rPr lang="nb-NO" sz="3200" b="1" dirty="0" smtClean="0">
                <a:solidFill>
                  <a:schemeClr val="tx2">
                    <a:lumMod val="10000"/>
                  </a:schemeClr>
                </a:solidFill>
                <a:latin typeface="+mn-lt"/>
                <a:ea typeface="+mn-ea"/>
                <a:cs typeface="+mn-cs"/>
                <a:sym typeface="Helvetica Light"/>
              </a:rPr>
              <a:t>Nordmann</a:t>
            </a:r>
            <a:endParaRPr kumimoji="0" sz="3200" b="1" i="0" u="none" strike="noStrike" cap="none" spc="0" normalizeH="0" baseline="0" dirty="0">
              <a:ln>
                <a:noFill/>
              </a:ln>
              <a:solidFill>
                <a:schemeClr val="tx2">
                  <a:lumMod val="10000"/>
                </a:schemeClr>
              </a:solidFill>
              <a:effectLst/>
              <a:uFillTx/>
              <a:latin typeface="+mn-lt"/>
              <a:ea typeface="+mn-ea"/>
              <a:cs typeface="+mn-cs"/>
              <a:sym typeface="Helvetica Light"/>
            </a:endParaRPr>
          </a:p>
        </p:txBody>
      </p:sp>
      <p:sp>
        <p:nvSpPr>
          <p:cNvPr id="8" name="Rectangle 7"/>
          <p:cNvSpPr>
            <a:spLocks noChangeAspect="1"/>
          </p:cNvSpPr>
          <p:nvPr/>
        </p:nvSpPr>
        <p:spPr>
          <a:xfrm>
            <a:off x="10870632" y="3866764"/>
            <a:ext cx="5040000" cy="1080000"/>
          </a:xfrm>
          <a:prstGeom prst="rect">
            <a:avLst/>
          </a:prstGeom>
          <a:solidFill>
            <a:srgbClr val="17BDB4"/>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noAutofit/>
          </a:bodyPr>
          <a:lstStyle/>
          <a:p>
            <a:r>
              <a:rPr lang="en-US" sz="3200" b="1" dirty="0" smtClean="0">
                <a:solidFill>
                  <a:srgbClr val="000000"/>
                </a:solidFill>
                <a:latin typeface="Calibri" charset="0"/>
              </a:rPr>
              <a:t>Ola</a:t>
            </a:r>
            <a:endParaRPr kumimoji="0" sz="3200" b="1" i="0" u="none" strike="noStrike" cap="none" spc="0" normalizeH="0" baseline="0" dirty="0">
              <a:ln>
                <a:noFill/>
              </a:ln>
              <a:solidFill>
                <a:schemeClr val="bg2"/>
              </a:solidFill>
              <a:effectLst/>
              <a:uFillTx/>
              <a:latin typeface="+mn-lt"/>
              <a:ea typeface="+mn-ea"/>
              <a:cs typeface="+mn-cs"/>
              <a:sym typeface="Helvetica Light"/>
            </a:endParaRPr>
          </a:p>
        </p:txBody>
      </p:sp>
      <p:sp>
        <p:nvSpPr>
          <p:cNvPr id="9" name="Rectangle 8"/>
          <p:cNvSpPr>
            <a:spLocks noChangeAspect="1"/>
          </p:cNvSpPr>
          <p:nvPr/>
        </p:nvSpPr>
        <p:spPr>
          <a:xfrm>
            <a:off x="5794056" y="3866764"/>
            <a:ext cx="5040000" cy="1080000"/>
          </a:xfrm>
          <a:prstGeom prst="rect">
            <a:avLst/>
          </a:prstGeom>
          <a:solidFill>
            <a:srgbClr val="17BDB4"/>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noAutofit/>
          </a:bodyPr>
          <a:lstStyle/>
          <a:p>
            <a:r>
              <a:rPr lang="en-US" sz="3200" b="1" dirty="0" smtClean="0">
                <a:solidFill>
                  <a:srgbClr val="000000"/>
                </a:solidFill>
                <a:latin typeface="Calibri" charset="0"/>
              </a:rPr>
              <a:t>Kari</a:t>
            </a:r>
            <a:endParaRPr kumimoji="0" sz="3200" b="1" i="0" u="none" strike="noStrike" cap="none" spc="0" normalizeH="0" baseline="0" dirty="0">
              <a:ln>
                <a:noFill/>
              </a:ln>
              <a:solidFill>
                <a:schemeClr val="bg2"/>
              </a:solidFill>
              <a:effectLst/>
              <a:uFillTx/>
              <a:latin typeface="+mn-lt"/>
              <a:ea typeface="+mn-ea"/>
              <a:cs typeface="+mn-cs"/>
              <a:sym typeface="Helvetica Light"/>
            </a:endParaRPr>
          </a:p>
        </p:txBody>
      </p:sp>
      <p:sp>
        <p:nvSpPr>
          <p:cNvPr id="11" name="Rectangle 10"/>
          <p:cNvSpPr>
            <a:spLocks noChangeAspect="1"/>
          </p:cNvSpPr>
          <p:nvPr/>
        </p:nvSpPr>
        <p:spPr>
          <a:xfrm>
            <a:off x="10870632" y="4946764"/>
            <a:ext cx="5040000" cy="1080000"/>
          </a:xfrm>
          <a:prstGeom prst="rect">
            <a:avLst/>
          </a:prstGeom>
          <a:solidFill>
            <a:schemeClr val="bg1"/>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noAutofit/>
          </a:bodyPr>
          <a:lstStyle/>
          <a:p>
            <a:r>
              <a:rPr lang="en-US" sz="3200" b="1" dirty="0" smtClean="0">
                <a:solidFill>
                  <a:srgbClr val="000000"/>
                </a:solidFill>
                <a:latin typeface="Calibri" charset="0"/>
              </a:rPr>
              <a:t>1</a:t>
            </a:r>
            <a:endParaRPr kumimoji="0" sz="3200" b="1" i="0" u="none" strike="noStrike" cap="none" spc="0" normalizeH="0" baseline="0" dirty="0">
              <a:ln>
                <a:noFill/>
              </a:ln>
              <a:solidFill>
                <a:schemeClr val="bg2"/>
              </a:solidFill>
              <a:effectLst/>
              <a:uFillTx/>
              <a:latin typeface="+mn-lt"/>
              <a:ea typeface="+mn-ea"/>
              <a:cs typeface="+mn-cs"/>
              <a:sym typeface="Helvetica Light"/>
            </a:endParaRPr>
          </a:p>
        </p:txBody>
      </p:sp>
      <p:sp>
        <p:nvSpPr>
          <p:cNvPr id="12" name="Rectangle 11"/>
          <p:cNvSpPr>
            <a:spLocks noChangeAspect="1"/>
          </p:cNvSpPr>
          <p:nvPr/>
        </p:nvSpPr>
        <p:spPr>
          <a:xfrm>
            <a:off x="5794056" y="4946764"/>
            <a:ext cx="5040000" cy="1080000"/>
          </a:xfrm>
          <a:prstGeom prst="rect">
            <a:avLst/>
          </a:prstGeom>
          <a:solidFill>
            <a:schemeClr val="bg1"/>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noAutofit/>
          </a:bodyPr>
          <a:lstStyle/>
          <a:p>
            <a:r>
              <a:rPr lang="en-US" sz="3200" b="1" dirty="0" smtClean="0">
                <a:solidFill>
                  <a:srgbClr val="000000"/>
                </a:solidFill>
                <a:latin typeface="Calibri" charset="0"/>
              </a:rPr>
              <a:t>2</a:t>
            </a:r>
            <a:endParaRPr kumimoji="0" sz="3200" b="1" i="0" u="none" strike="noStrike" cap="none" spc="0" normalizeH="0" baseline="0" dirty="0">
              <a:ln>
                <a:noFill/>
              </a:ln>
              <a:solidFill>
                <a:schemeClr val="bg2"/>
              </a:solidFill>
              <a:effectLst/>
              <a:uFillTx/>
              <a:latin typeface="+mn-lt"/>
              <a:ea typeface="+mn-ea"/>
              <a:cs typeface="+mn-cs"/>
              <a:sym typeface="Helvetica Light"/>
            </a:endParaRPr>
          </a:p>
        </p:txBody>
      </p:sp>
      <p:sp>
        <p:nvSpPr>
          <p:cNvPr id="14" name="Rectangle 13"/>
          <p:cNvSpPr>
            <a:spLocks noChangeAspect="1"/>
          </p:cNvSpPr>
          <p:nvPr/>
        </p:nvSpPr>
        <p:spPr>
          <a:xfrm>
            <a:off x="415367" y="7106764"/>
            <a:ext cx="3425113" cy="2160000"/>
          </a:xfrm>
          <a:prstGeom prst="rect">
            <a:avLst/>
          </a:prstGeom>
          <a:solidFill>
            <a:srgbClr val="17BDB4"/>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noAutofit/>
          </a:bodyPr>
          <a:lstStyle/>
          <a:p>
            <a:pPr marL="0" marR="0" indent="0" algn="ctr" defTabSz="821531" rtl="0" fontAlgn="auto" latinLnBrk="0" hangingPunct="0">
              <a:lnSpc>
                <a:spcPct val="100000"/>
              </a:lnSpc>
              <a:spcBef>
                <a:spcPts val="0"/>
              </a:spcBef>
              <a:spcAft>
                <a:spcPts val="0"/>
              </a:spcAft>
              <a:buClrTx/>
              <a:buSzTx/>
              <a:buFontTx/>
              <a:buNone/>
              <a:tabLst/>
            </a:pPr>
            <a:r>
              <a:rPr lang="nb-NO" sz="3200" b="1" dirty="0" smtClean="0">
                <a:solidFill>
                  <a:schemeClr val="tx2">
                    <a:lumMod val="10000"/>
                  </a:schemeClr>
                </a:solidFill>
                <a:latin typeface="+mn-lt"/>
                <a:ea typeface="+mn-ea"/>
                <a:cs typeface="+mn-cs"/>
                <a:sym typeface="Helvetica Light"/>
              </a:rPr>
              <a:t>Olsen</a:t>
            </a:r>
            <a:endParaRPr kumimoji="0" sz="3200" b="1" i="0" u="none" strike="noStrike" cap="none" spc="0" normalizeH="0" baseline="0" dirty="0">
              <a:ln>
                <a:noFill/>
              </a:ln>
              <a:solidFill>
                <a:schemeClr val="tx2">
                  <a:lumMod val="10000"/>
                </a:schemeClr>
              </a:solidFill>
              <a:effectLst/>
              <a:uFillTx/>
              <a:latin typeface="+mn-lt"/>
              <a:ea typeface="+mn-ea"/>
              <a:cs typeface="+mn-cs"/>
              <a:sym typeface="Helvetica Light"/>
            </a:endParaRPr>
          </a:p>
        </p:txBody>
      </p:sp>
      <p:sp>
        <p:nvSpPr>
          <p:cNvPr id="16" name="Rectangle 15"/>
          <p:cNvSpPr>
            <a:spLocks noChangeAspect="1"/>
          </p:cNvSpPr>
          <p:nvPr/>
        </p:nvSpPr>
        <p:spPr>
          <a:xfrm>
            <a:off x="5794056" y="7106764"/>
            <a:ext cx="5040000" cy="1080000"/>
          </a:xfrm>
          <a:prstGeom prst="rect">
            <a:avLst/>
          </a:prstGeom>
          <a:solidFill>
            <a:srgbClr val="17BDB4"/>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noAutofit/>
          </a:bodyPr>
          <a:lstStyle/>
          <a:p>
            <a:r>
              <a:rPr lang="en-US" sz="3200" b="1" dirty="0" smtClean="0">
                <a:solidFill>
                  <a:srgbClr val="000000"/>
                </a:solidFill>
                <a:latin typeface="Calibri" charset="0"/>
              </a:rPr>
              <a:t>Ole</a:t>
            </a:r>
            <a:endParaRPr kumimoji="0" sz="3200" b="1" i="0" u="none" strike="noStrike" cap="none" spc="0" normalizeH="0" baseline="0" dirty="0">
              <a:ln>
                <a:noFill/>
              </a:ln>
              <a:solidFill>
                <a:schemeClr val="bg2"/>
              </a:solidFill>
              <a:effectLst/>
              <a:uFillTx/>
              <a:latin typeface="+mn-lt"/>
              <a:ea typeface="+mn-ea"/>
              <a:cs typeface="+mn-cs"/>
              <a:sym typeface="Helvetica Light"/>
            </a:endParaRPr>
          </a:p>
        </p:txBody>
      </p:sp>
      <p:sp>
        <p:nvSpPr>
          <p:cNvPr id="18" name="Rectangle 17"/>
          <p:cNvSpPr>
            <a:spLocks noChangeAspect="1"/>
          </p:cNvSpPr>
          <p:nvPr/>
        </p:nvSpPr>
        <p:spPr>
          <a:xfrm>
            <a:off x="5794056" y="8186764"/>
            <a:ext cx="5040000" cy="1080000"/>
          </a:xfrm>
          <a:prstGeom prst="rect">
            <a:avLst/>
          </a:prstGeom>
          <a:solidFill>
            <a:schemeClr val="bg1"/>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noAutofit/>
          </a:bodyPr>
          <a:lstStyle/>
          <a:p>
            <a:r>
              <a:rPr lang="en-US" sz="3200" b="1" dirty="0" smtClean="0">
                <a:solidFill>
                  <a:srgbClr val="000000"/>
                </a:solidFill>
                <a:latin typeface="Calibri" charset="0"/>
              </a:rPr>
              <a:t>3</a:t>
            </a:r>
            <a:endParaRPr kumimoji="0" sz="3200" b="1" i="0" u="none" strike="noStrike" cap="none" spc="0" normalizeH="0" baseline="0" dirty="0">
              <a:ln>
                <a:noFill/>
              </a:ln>
              <a:solidFill>
                <a:schemeClr val="bg2"/>
              </a:solidFill>
              <a:effectLst/>
              <a:uFillTx/>
              <a:latin typeface="+mn-lt"/>
              <a:ea typeface="+mn-ea"/>
              <a:cs typeface="+mn-cs"/>
              <a:sym typeface="Helvetica Light"/>
            </a:endParaRPr>
          </a:p>
        </p:txBody>
      </p:sp>
      <p:cxnSp>
        <p:nvCxnSpPr>
          <p:cNvPr id="3" name="Straight Connector 2"/>
          <p:cNvCxnSpPr>
            <a:stCxn id="7" idx="3"/>
          </p:cNvCxnSpPr>
          <p:nvPr/>
        </p:nvCxnSpPr>
        <p:spPr>
          <a:xfrm>
            <a:off x="3840480" y="4946764"/>
            <a:ext cx="1953576" cy="0"/>
          </a:xfrm>
          <a:prstGeom prst="line">
            <a:avLst/>
          </a:prstGeom>
          <a:noFill/>
          <a:ln w="25400" cap="flat">
            <a:solidFill>
              <a:schemeClr val="bg1"/>
            </a:solidFill>
            <a:prstDash val="solid"/>
            <a:miter lim="400000"/>
          </a:ln>
          <a:effectLst/>
          <a:sp3d/>
        </p:spPr>
        <p:style>
          <a:lnRef idx="0">
            <a:scrgbClr r="0" g="0" b="0"/>
          </a:lnRef>
          <a:fillRef idx="0">
            <a:scrgbClr r="0" g="0" b="0"/>
          </a:fillRef>
          <a:effectRef idx="0">
            <a:scrgbClr r="0" g="0" b="0"/>
          </a:effectRef>
          <a:fontRef idx="none"/>
        </p:style>
      </p:cxnSp>
      <p:cxnSp>
        <p:nvCxnSpPr>
          <p:cNvPr id="20" name="Straight Connector 19"/>
          <p:cNvCxnSpPr/>
          <p:nvPr/>
        </p:nvCxnSpPr>
        <p:spPr>
          <a:xfrm>
            <a:off x="3840480" y="8155128"/>
            <a:ext cx="1953576" cy="0"/>
          </a:xfrm>
          <a:prstGeom prst="line">
            <a:avLst/>
          </a:prstGeom>
          <a:noFill/>
          <a:ln w="25400" cap="flat">
            <a:solidFill>
              <a:schemeClr val="bg1"/>
            </a:solidFill>
            <a:prstDash val="solid"/>
            <a:miter lim="400000"/>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649533564"/>
      </p:ext>
    </p:extLst>
  </p:cSld>
  <p:clrMapOvr>
    <a:masterClrMapping/>
  </p:clrMapOvr>
  <p:transition spd="med"/>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0">
  <p:cSld>
    <p:bg>
      <p:bgPr>
        <a:solidFill>
          <a:srgbClr val="282828"/>
        </a:solidFill>
        <a:effectLst/>
      </p:bgPr>
    </p:bg>
    <p:spTree>
      <p:nvGrpSpPr>
        <p:cNvPr id="1" name=""/>
        <p:cNvGrpSpPr/>
        <p:nvPr/>
      </p:nvGrpSpPr>
      <p:grpSpPr>
        <a:xfrm>
          <a:off x="0" y="0"/>
          <a:ext cx="0" cy="0"/>
          <a:chOff x="0" y="0"/>
          <a:chExt cx="0" cy="0"/>
        </a:xfrm>
      </p:grpSpPr>
      <p:sp>
        <p:nvSpPr>
          <p:cNvPr id="119" name="Shape 119"/>
          <p:cNvSpPr/>
          <p:nvPr/>
        </p:nvSpPr>
        <p:spPr>
          <a:xfrm>
            <a:off x="415368" y="575185"/>
            <a:ext cx="8272454" cy="1683152"/>
          </a:xfrm>
          <a:prstGeom prst="rect">
            <a:avLst/>
          </a:prstGeom>
          <a:ln w="12700">
            <a:miter lim="400000"/>
          </a:ln>
          <a:extLst>
            <a:ext uri="{C572A759-6A51-4108-AA02-DFA0A04FC94B}">
              <ma14:wrappingTextBoxFlag xmlns:ma14="http://schemas.microsoft.com/office/mac/drawingml/2011/main" val="1"/>
            </a:ext>
          </a:extLst>
        </p:spPr>
        <p:txBody>
          <a:bodyPr wrap="square" lIns="71437" tIns="71437" rIns="71437" bIns="71437" anchor="ctr">
            <a:spAutoFit/>
          </a:bodyPr>
          <a:lstStyle/>
          <a:p>
            <a:pPr algn="l">
              <a:defRPr sz="20000">
                <a:solidFill>
                  <a:srgbClr val="3EC7C0"/>
                </a:solidFill>
              </a:defRPr>
            </a:pPr>
            <a:r>
              <a:rPr lang="nb-NO" sz="10000" dirty="0" err="1" smtClean="0">
                <a:solidFill>
                  <a:srgbClr val="17BDB4"/>
                </a:solidFill>
                <a:latin typeface="Calibri" charset="0"/>
                <a:ea typeface="Calibri" charset="0"/>
                <a:cs typeface="Calibri" charset="0"/>
              </a:rPr>
              <a:t>Pros</a:t>
            </a:r>
            <a:endParaRPr lang="nb-NO" sz="10000" dirty="0">
              <a:solidFill>
                <a:srgbClr val="17BDB4"/>
              </a:solidFill>
              <a:latin typeface="Calibri" charset="0"/>
              <a:ea typeface="Calibri" charset="0"/>
              <a:cs typeface="Calibri" charset="0"/>
            </a:endParaRPr>
          </a:p>
        </p:txBody>
      </p:sp>
      <p:sp>
        <p:nvSpPr>
          <p:cNvPr id="2" name="TextBox 1"/>
          <p:cNvSpPr txBox="1"/>
          <p:nvPr/>
        </p:nvSpPr>
        <p:spPr>
          <a:xfrm>
            <a:off x="3008382" y="6401144"/>
            <a:ext cx="5679439" cy="9137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en-US" sz="5000" b="0" i="0" u="none" strike="noStrike" cap="none" spc="0" normalizeH="0" baseline="0" dirty="0" smtClean="0">
                <a:ln>
                  <a:noFill/>
                </a:ln>
                <a:solidFill>
                  <a:srgbClr val="FFFFFF"/>
                </a:solidFill>
                <a:effectLst/>
                <a:uFillTx/>
                <a:latin typeface="Conduit ITC Light"/>
                <a:ea typeface="Conduit ITC Light"/>
                <a:cs typeface="Conduit ITC Light"/>
                <a:sym typeface="Conduit ITC Light"/>
              </a:rPr>
              <a:t>TODO – ha med </a:t>
            </a:r>
            <a:r>
              <a:rPr kumimoji="0" lang="en-US" sz="5000" b="0" i="0" u="none" strike="noStrike" cap="none" spc="0" normalizeH="0" baseline="0" dirty="0" err="1" smtClean="0">
                <a:ln>
                  <a:noFill/>
                </a:ln>
                <a:solidFill>
                  <a:srgbClr val="FFFFFF"/>
                </a:solidFill>
                <a:effectLst/>
                <a:uFillTx/>
                <a:latin typeface="Conduit ITC Light"/>
                <a:ea typeface="Conduit ITC Light"/>
                <a:cs typeface="Conduit ITC Light"/>
                <a:sym typeface="Conduit ITC Light"/>
              </a:rPr>
              <a:t>denne</a:t>
            </a:r>
            <a:r>
              <a:rPr kumimoji="0" lang="en-US" sz="5000" b="0" i="0" u="none" strike="noStrike" cap="none" spc="0" normalizeH="0" baseline="0" dirty="0" smtClean="0">
                <a:ln>
                  <a:noFill/>
                </a:ln>
                <a:solidFill>
                  <a:srgbClr val="FFFFFF"/>
                </a:solidFill>
                <a:effectLst/>
                <a:uFillTx/>
                <a:latin typeface="Conduit ITC Light"/>
                <a:ea typeface="Conduit ITC Light"/>
                <a:cs typeface="Conduit ITC Light"/>
                <a:sym typeface="Conduit ITC Light"/>
              </a:rPr>
              <a:t>?</a:t>
            </a:r>
            <a:endParaRPr kumimoji="0" lang="en-US" sz="5000" b="0" i="0" u="none" strike="noStrike" cap="none" spc="0" normalizeH="0" baseline="0" dirty="0">
              <a:ln>
                <a:noFill/>
              </a:ln>
              <a:solidFill>
                <a:srgbClr val="FFFFFF"/>
              </a:solidFill>
              <a:effectLst/>
              <a:uFillTx/>
              <a:latin typeface="Conduit ITC Light"/>
              <a:ea typeface="Conduit ITC Light"/>
              <a:cs typeface="Conduit ITC Light"/>
              <a:sym typeface="Conduit ITC Light"/>
            </a:endParaRPr>
          </a:p>
        </p:txBody>
      </p:sp>
      <p:sp>
        <p:nvSpPr>
          <p:cNvPr id="4" name="Shape 119"/>
          <p:cNvSpPr/>
          <p:nvPr/>
        </p:nvSpPr>
        <p:spPr>
          <a:xfrm>
            <a:off x="8687821" y="575185"/>
            <a:ext cx="8272454" cy="1683152"/>
          </a:xfrm>
          <a:prstGeom prst="rect">
            <a:avLst/>
          </a:prstGeom>
          <a:ln w="12700">
            <a:miter lim="400000"/>
          </a:ln>
          <a:extLst>
            <a:ext uri="{C572A759-6A51-4108-AA02-DFA0A04FC94B}">
              <ma14:wrappingTextBoxFlag xmlns:ma14="http://schemas.microsoft.com/office/mac/drawingml/2011/main" val="1"/>
            </a:ext>
          </a:extLst>
        </p:spPr>
        <p:txBody>
          <a:bodyPr wrap="square" lIns="71437" tIns="71437" rIns="71437" bIns="71437" anchor="ctr">
            <a:spAutoFit/>
          </a:bodyPr>
          <a:lstStyle/>
          <a:p>
            <a:pPr algn="l">
              <a:defRPr sz="20000">
                <a:solidFill>
                  <a:srgbClr val="3EC7C0"/>
                </a:solidFill>
              </a:defRPr>
            </a:pPr>
            <a:r>
              <a:rPr lang="nb-NO" sz="10000" dirty="0" err="1" smtClean="0">
                <a:solidFill>
                  <a:srgbClr val="17BDB4"/>
                </a:solidFill>
                <a:latin typeface="Calibri" charset="0"/>
                <a:ea typeface="Calibri" charset="0"/>
                <a:cs typeface="Calibri" charset="0"/>
              </a:rPr>
              <a:t>Cons</a:t>
            </a:r>
            <a:endParaRPr lang="nb-NO" sz="10000" dirty="0">
              <a:solidFill>
                <a:srgbClr val="17BDB4"/>
              </a:solidFill>
              <a:latin typeface="Calibri" charset="0"/>
              <a:ea typeface="Calibri" charset="0"/>
              <a:cs typeface="Calibri" charset="0"/>
            </a:endParaRPr>
          </a:p>
        </p:txBody>
      </p:sp>
    </p:spTree>
    <p:extLst>
      <p:ext uri="{BB962C8B-B14F-4D97-AF65-F5344CB8AC3E}">
        <p14:creationId xmlns:p14="http://schemas.microsoft.com/office/powerpoint/2010/main" val="231421677"/>
      </p:ext>
    </p:extLst>
  </p:cSld>
  <p:clrMapOvr>
    <a:masterClrMapping/>
  </p:clrMapOvr>
  <p:transition spd="med"/>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282828"/>
        </a:solidFill>
        <a:effectLst/>
      </p:bgPr>
    </p:bg>
    <p:spTree>
      <p:nvGrpSpPr>
        <p:cNvPr id="1" name=""/>
        <p:cNvGrpSpPr/>
        <p:nvPr/>
      </p:nvGrpSpPr>
      <p:grpSpPr>
        <a:xfrm>
          <a:off x="0" y="0"/>
          <a:ext cx="0" cy="0"/>
          <a:chOff x="0" y="0"/>
          <a:chExt cx="0" cy="0"/>
        </a:xfrm>
      </p:grpSpPr>
      <p:sp>
        <p:nvSpPr>
          <p:cNvPr id="119" name="Shape 119"/>
          <p:cNvSpPr/>
          <p:nvPr/>
        </p:nvSpPr>
        <p:spPr>
          <a:xfrm>
            <a:off x="329184" y="4805183"/>
            <a:ext cx="17739360" cy="3222035"/>
          </a:xfrm>
          <a:prstGeom prst="rect">
            <a:avLst/>
          </a:prstGeom>
          <a:ln w="12700">
            <a:miter lim="400000"/>
          </a:ln>
          <a:extLst>
            <a:ext uri="{C572A759-6A51-4108-AA02-DFA0A04FC94B}">
              <ma14:wrappingTextBoxFlag xmlns:ma14="http://schemas.microsoft.com/office/mac/drawingml/2011/main" val="1"/>
            </a:ext>
          </a:extLst>
        </p:spPr>
        <p:txBody>
          <a:bodyPr wrap="square" lIns="71437" tIns="71437" rIns="71437" bIns="71437" anchor="ctr">
            <a:spAutoFit/>
          </a:bodyPr>
          <a:lstStyle/>
          <a:p>
            <a:pPr>
              <a:defRPr sz="20000">
                <a:solidFill>
                  <a:srgbClr val="3EC7C0"/>
                </a:solidFill>
              </a:defRPr>
            </a:pPr>
            <a:r>
              <a:rPr lang="nb-NO" sz="20000" b="1" dirty="0" err="1" smtClean="0">
                <a:solidFill>
                  <a:srgbClr val="17BDB4"/>
                </a:solidFill>
                <a:latin typeface="Calibri" charset="0"/>
                <a:ea typeface="Calibri" charset="0"/>
                <a:cs typeface="Calibri" charset="0"/>
              </a:rPr>
              <a:t>Use</a:t>
            </a:r>
            <a:r>
              <a:rPr lang="nb-NO" sz="20000" b="1" dirty="0" smtClean="0">
                <a:solidFill>
                  <a:srgbClr val="17BDB4"/>
                </a:solidFill>
                <a:latin typeface="Calibri" charset="0"/>
                <a:ea typeface="Calibri" charset="0"/>
                <a:cs typeface="Calibri" charset="0"/>
              </a:rPr>
              <a:t> </a:t>
            </a:r>
            <a:r>
              <a:rPr lang="nb-NO" sz="20000" b="1" dirty="0" smtClean="0">
                <a:solidFill>
                  <a:schemeClr val="tx1">
                    <a:lumMod val="95000"/>
                  </a:schemeClr>
                </a:solidFill>
                <a:latin typeface="Calibri" charset="0"/>
                <a:ea typeface="Calibri" charset="0"/>
                <a:cs typeface="Calibri" charset="0"/>
              </a:rPr>
              <a:t>cases</a:t>
            </a:r>
            <a:endParaRPr lang="nb-NO" sz="20000" b="1" dirty="0">
              <a:solidFill>
                <a:schemeClr val="tx1">
                  <a:lumMod val="95000"/>
                </a:schemeClr>
              </a:solidFill>
              <a:latin typeface="Calibri" charset="0"/>
              <a:ea typeface="Calibri" charset="0"/>
              <a:cs typeface="Calibri" charset="0"/>
            </a:endParaRPr>
          </a:p>
        </p:txBody>
      </p:sp>
    </p:spTree>
    <p:extLst>
      <p:ext uri="{BB962C8B-B14F-4D97-AF65-F5344CB8AC3E}">
        <p14:creationId xmlns:p14="http://schemas.microsoft.com/office/powerpoint/2010/main" val="186923206"/>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282828"/>
        </a:solidFill>
        <a:effectLst/>
      </p:bgPr>
    </p:bg>
    <p:spTree>
      <p:nvGrpSpPr>
        <p:cNvPr id="1" name=""/>
        <p:cNvGrpSpPr/>
        <p:nvPr/>
      </p:nvGrpSpPr>
      <p:grpSpPr>
        <a:xfrm>
          <a:off x="0" y="0"/>
          <a:ext cx="0" cy="0"/>
          <a:chOff x="0" y="0"/>
          <a:chExt cx="0" cy="0"/>
        </a:xfrm>
      </p:grpSpPr>
      <p:sp>
        <p:nvSpPr>
          <p:cNvPr id="119" name="Shape 119"/>
          <p:cNvSpPr/>
          <p:nvPr/>
        </p:nvSpPr>
        <p:spPr>
          <a:xfrm>
            <a:off x="329184" y="5574624"/>
            <a:ext cx="17739360" cy="1683152"/>
          </a:xfrm>
          <a:prstGeom prst="rect">
            <a:avLst/>
          </a:prstGeom>
          <a:ln w="12700">
            <a:miter lim="400000"/>
          </a:ln>
          <a:extLst>
            <a:ext uri="{C572A759-6A51-4108-AA02-DFA0A04FC94B}">
              <ma14:wrappingTextBoxFlag xmlns:ma14="http://schemas.microsoft.com/office/mac/drawingml/2011/main" val="1"/>
            </a:ext>
          </a:extLst>
        </p:spPr>
        <p:txBody>
          <a:bodyPr wrap="square" lIns="71437" tIns="71437" rIns="71437" bIns="71437" anchor="ctr">
            <a:spAutoFit/>
          </a:bodyPr>
          <a:lstStyle/>
          <a:p>
            <a:pPr>
              <a:defRPr sz="20000">
                <a:solidFill>
                  <a:srgbClr val="3EC7C0"/>
                </a:solidFill>
              </a:defRPr>
            </a:pPr>
            <a:r>
              <a:rPr lang="nb-NO" sz="10000" b="1" dirty="0" smtClean="0">
                <a:solidFill>
                  <a:srgbClr val="17BDB4"/>
                </a:solidFill>
                <a:latin typeface="Calibri" charset="0"/>
                <a:ea typeface="Calibri" charset="0"/>
                <a:cs typeface="Calibri" charset="0"/>
              </a:rPr>
              <a:t>One million </a:t>
            </a:r>
            <a:r>
              <a:rPr lang="nb-NO" sz="10000" b="1" dirty="0" err="1" smtClean="0">
                <a:solidFill>
                  <a:schemeClr val="bg1"/>
                </a:solidFill>
                <a:latin typeface="Calibri" charset="0"/>
                <a:ea typeface="Calibri" charset="0"/>
                <a:cs typeface="Calibri" charset="0"/>
              </a:rPr>
              <a:t>writes</a:t>
            </a:r>
            <a:r>
              <a:rPr lang="nb-NO" sz="10000" b="1" dirty="0" smtClean="0">
                <a:solidFill>
                  <a:schemeClr val="bg1"/>
                </a:solidFill>
                <a:latin typeface="Calibri" charset="0"/>
                <a:ea typeface="Calibri" charset="0"/>
                <a:cs typeface="Calibri" charset="0"/>
              </a:rPr>
              <a:t> per </a:t>
            </a:r>
            <a:r>
              <a:rPr lang="nb-NO" sz="10000" b="1" dirty="0" err="1" smtClean="0">
                <a:solidFill>
                  <a:schemeClr val="bg1"/>
                </a:solidFill>
                <a:latin typeface="Calibri" charset="0"/>
                <a:ea typeface="Calibri" charset="0"/>
                <a:cs typeface="Calibri" charset="0"/>
              </a:rPr>
              <a:t>second</a:t>
            </a:r>
            <a:endParaRPr lang="nb-NO" sz="10000" b="1" dirty="0">
              <a:solidFill>
                <a:schemeClr val="bg1"/>
              </a:solidFill>
              <a:latin typeface="Calibri" charset="0"/>
              <a:ea typeface="Calibri" charset="0"/>
              <a:cs typeface="Calibri" charset="0"/>
            </a:endParaRPr>
          </a:p>
        </p:txBody>
      </p:sp>
      <p:sp>
        <p:nvSpPr>
          <p:cNvPr id="2" name="TextBox 1"/>
          <p:cNvSpPr txBox="1"/>
          <p:nvPr/>
        </p:nvSpPr>
        <p:spPr>
          <a:xfrm>
            <a:off x="1662346" y="11746928"/>
            <a:ext cx="15073035" cy="68287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r>
              <a:rPr lang="en-US" sz="3500" dirty="0">
                <a:latin typeface="Calibri" charset="0"/>
                <a:ea typeface="Calibri" charset="0"/>
                <a:cs typeface="Calibri" charset="0"/>
              </a:rPr>
              <a:t>http://</a:t>
            </a:r>
            <a:r>
              <a:rPr lang="en-US" sz="3500" dirty="0" err="1">
                <a:latin typeface="Calibri" charset="0"/>
                <a:ea typeface="Calibri" charset="0"/>
                <a:cs typeface="Calibri" charset="0"/>
              </a:rPr>
              <a:t>techblog.netflix.com</a:t>
            </a:r>
            <a:r>
              <a:rPr lang="en-US" sz="3500" dirty="0">
                <a:latin typeface="Calibri" charset="0"/>
                <a:ea typeface="Calibri" charset="0"/>
                <a:cs typeface="Calibri" charset="0"/>
              </a:rPr>
              <a:t>/2011/11/benchmarking-</a:t>
            </a:r>
            <a:r>
              <a:rPr lang="en-US" sz="3500" dirty="0" err="1">
                <a:latin typeface="Calibri" charset="0"/>
                <a:ea typeface="Calibri" charset="0"/>
                <a:cs typeface="Calibri" charset="0"/>
              </a:rPr>
              <a:t>cassandra</a:t>
            </a:r>
            <a:r>
              <a:rPr lang="en-US" sz="3500" dirty="0">
                <a:latin typeface="Calibri" charset="0"/>
                <a:ea typeface="Calibri" charset="0"/>
                <a:cs typeface="Calibri" charset="0"/>
              </a:rPr>
              <a:t>-scalability-</a:t>
            </a:r>
            <a:r>
              <a:rPr lang="en-US" sz="3500" dirty="0" err="1">
                <a:latin typeface="Calibri" charset="0"/>
                <a:ea typeface="Calibri" charset="0"/>
                <a:cs typeface="Calibri" charset="0"/>
              </a:rPr>
              <a:t>on.html</a:t>
            </a:r>
            <a:endParaRPr kumimoji="0" sz="3500" b="0" i="0" u="none" strike="noStrike" cap="none" spc="0" normalizeH="0" baseline="0" dirty="0">
              <a:ln>
                <a:noFill/>
              </a:ln>
              <a:solidFill>
                <a:srgbClr val="FFFFFF"/>
              </a:solidFill>
              <a:effectLst/>
              <a:uFillTx/>
              <a:latin typeface="Calibri" charset="0"/>
              <a:ea typeface="Calibri" charset="0"/>
              <a:cs typeface="Calibri" charset="0"/>
              <a:sym typeface="Conduit ITC Light"/>
            </a:endParaRPr>
          </a:p>
        </p:txBody>
      </p:sp>
    </p:spTree>
    <p:extLst>
      <p:ext uri="{BB962C8B-B14F-4D97-AF65-F5344CB8AC3E}">
        <p14:creationId xmlns:p14="http://schemas.microsoft.com/office/powerpoint/2010/main" val="1754634639"/>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282828"/>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9922256" y="-129977"/>
            <a:ext cx="8037689" cy="4521200"/>
          </a:xfrm>
          <a:prstGeom prst="rect">
            <a:avLst/>
          </a:prstGeom>
        </p:spPr>
      </p:pic>
      <p:sp>
        <p:nvSpPr>
          <p:cNvPr id="5" name="TextBox 4"/>
          <p:cNvSpPr txBox="1"/>
          <p:nvPr/>
        </p:nvSpPr>
        <p:spPr>
          <a:xfrm>
            <a:off x="10315156" y="12797337"/>
            <a:ext cx="7972844" cy="60593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algn="l"/>
            <a:r>
              <a:rPr lang="en-US" sz="3000" dirty="0">
                <a:latin typeface="Calibri" charset="0"/>
                <a:ea typeface="Calibri" charset="0"/>
                <a:cs typeface="Calibri" charset="0"/>
              </a:rPr>
              <a:t>https://</a:t>
            </a:r>
            <a:r>
              <a:rPr lang="en-US" sz="3000" dirty="0" err="1" smtClean="0">
                <a:latin typeface="Calibri" charset="0"/>
                <a:ea typeface="Calibri" charset="0"/>
                <a:cs typeface="Calibri" charset="0"/>
              </a:rPr>
              <a:t>media.netflix.com</a:t>
            </a:r>
            <a:r>
              <a:rPr lang="en-US" sz="3000" dirty="0" smtClean="0">
                <a:latin typeface="Calibri" charset="0"/>
                <a:ea typeface="Calibri" charset="0"/>
                <a:cs typeface="Calibri" charset="0"/>
              </a:rPr>
              <a:t>/en/company-assets</a:t>
            </a:r>
            <a:endParaRPr kumimoji="0" sz="3000" b="0" i="0" u="none" strike="noStrike" cap="none" spc="0" normalizeH="0" baseline="0" dirty="0">
              <a:ln>
                <a:noFill/>
              </a:ln>
              <a:solidFill>
                <a:srgbClr val="FFFFFF"/>
              </a:solidFill>
              <a:effectLst/>
              <a:uFillTx/>
              <a:latin typeface="Calibri" charset="0"/>
              <a:ea typeface="Calibri" charset="0"/>
              <a:cs typeface="Calibri" charset="0"/>
              <a:sym typeface="Conduit ITC Light"/>
            </a:endParaRPr>
          </a:p>
        </p:txBody>
      </p:sp>
      <p:sp>
        <p:nvSpPr>
          <p:cNvPr id="6" name="TextBox 5"/>
          <p:cNvSpPr txBox="1"/>
          <p:nvPr/>
        </p:nvSpPr>
        <p:spPr>
          <a:xfrm>
            <a:off x="705854" y="4391223"/>
            <a:ext cx="17582146" cy="36067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t" anchorCtr="0">
            <a:spAutoFit/>
          </a:bodyPr>
          <a:lstStyle/>
          <a:p>
            <a:pPr marL="685800" indent="-685800" algn="l">
              <a:lnSpc>
                <a:spcPct val="150000"/>
              </a:lnSpc>
              <a:buFont typeface="Arial" charset="0"/>
              <a:buChar char="•"/>
            </a:pPr>
            <a:r>
              <a:rPr lang="en-US" dirty="0" smtClean="0">
                <a:solidFill>
                  <a:schemeClr val="tx1">
                    <a:lumMod val="95000"/>
                  </a:schemeClr>
                </a:solidFill>
                <a:latin typeface="Calisto MT" charset="0"/>
                <a:ea typeface="Calisto MT" charset="0"/>
                <a:cs typeface="Calisto MT" charset="0"/>
              </a:rPr>
              <a:t>2.500+ </a:t>
            </a:r>
            <a:r>
              <a:rPr lang="en-US" dirty="0" err="1" smtClean="0">
                <a:solidFill>
                  <a:schemeClr val="tx1">
                    <a:lumMod val="95000"/>
                  </a:schemeClr>
                </a:solidFill>
                <a:latin typeface="Calisto MT" charset="0"/>
                <a:ea typeface="Calisto MT" charset="0"/>
                <a:cs typeface="Calisto MT" charset="0"/>
              </a:rPr>
              <a:t>noder</a:t>
            </a:r>
            <a:r>
              <a:rPr lang="en-US" dirty="0" smtClean="0">
                <a:solidFill>
                  <a:schemeClr val="tx1">
                    <a:lumMod val="95000"/>
                  </a:schemeClr>
                </a:solidFill>
                <a:latin typeface="Calisto MT" charset="0"/>
                <a:ea typeface="Calisto MT" charset="0"/>
                <a:cs typeface="Calisto MT" charset="0"/>
              </a:rPr>
              <a:t> </a:t>
            </a:r>
            <a:r>
              <a:rPr lang="en-US" dirty="0" err="1" smtClean="0">
                <a:solidFill>
                  <a:schemeClr val="tx1">
                    <a:lumMod val="95000"/>
                  </a:schemeClr>
                </a:solidFill>
                <a:latin typeface="Calisto MT" charset="0"/>
                <a:ea typeface="Calisto MT" charset="0"/>
                <a:cs typeface="Calisto MT" charset="0"/>
              </a:rPr>
              <a:t>i</a:t>
            </a:r>
            <a:r>
              <a:rPr lang="en-US" dirty="0" smtClean="0">
                <a:solidFill>
                  <a:schemeClr val="tx1">
                    <a:lumMod val="95000"/>
                  </a:schemeClr>
                </a:solidFill>
                <a:latin typeface="Calisto MT" charset="0"/>
                <a:ea typeface="Calisto MT" charset="0"/>
                <a:cs typeface="Calisto MT" charset="0"/>
              </a:rPr>
              <a:t> </a:t>
            </a:r>
            <a:r>
              <a:rPr lang="en-US" dirty="0" err="1" smtClean="0">
                <a:solidFill>
                  <a:schemeClr val="tx1">
                    <a:lumMod val="95000"/>
                  </a:schemeClr>
                </a:solidFill>
                <a:latin typeface="Calisto MT" charset="0"/>
                <a:ea typeface="Calisto MT" charset="0"/>
                <a:cs typeface="Calisto MT" charset="0"/>
              </a:rPr>
              <a:t>produksjon</a:t>
            </a:r>
            <a:endParaRPr lang="en-US" dirty="0" smtClean="0">
              <a:solidFill>
                <a:schemeClr val="tx1">
                  <a:lumMod val="95000"/>
                </a:schemeClr>
              </a:solidFill>
              <a:latin typeface="Calisto MT" charset="0"/>
              <a:ea typeface="Calisto MT" charset="0"/>
              <a:cs typeface="Calisto MT" charset="0"/>
            </a:endParaRPr>
          </a:p>
          <a:p>
            <a:pPr marL="685800" indent="-685800" algn="l">
              <a:lnSpc>
                <a:spcPct val="150000"/>
              </a:lnSpc>
              <a:buFont typeface="Arial" charset="0"/>
              <a:buChar char="•"/>
            </a:pPr>
            <a:r>
              <a:rPr lang="en-US" dirty="0" err="1" smtClean="0">
                <a:solidFill>
                  <a:schemeClr val="tx1">
                    <a:lumMod val="95000"/>
                  </a:schemeClr>
                </a:solidFill>
                <a:latin typeface="Calisto MT" charset="0"/>
                <a:ea typeface="Calisto MT" charset="0"/>
                <a:cs typeface="Calisto MT" charset="0"/>
              </a:rPr>
              <a:t>Visningshistorikk</a:t>
            </a:r>
            <a:r>
              <a:rPr lang="en-US" dirty="0" smtClean="0">
                <a:solidFill>
                  <a:schemeClr val="tx1">
                    <a:lumMod val="95000"/>
                  </a:schemeClr>
                </a:solidFill>
                <a:latin typeface="Calisto MT" charset="0"/>
                <a:ea typeface="Calisto MT" charset="0"/>
                <a:cs typeface="Calisto MT" charset="0"/>
              </a:rPr>
              <a:t> </a:t>
            </a:r>
            <a:r>
              <a:rPr lang="en-US" dirty="0" err="1" smtClean="0">
                <a:solidFill>
                  <a:schemeClr val="tx1">
                    <a:lumMod val="95000"/>
                  </a:schemeClr>
                </a:solidFill>
                <a:latin typeface="Calisto MT" charset="0"/>
                <a:ea typeface="Calisto MT" charset="0"/>
                <a:cs typeface="Calisto MT" charset="0"/>
              </a:rPr>
              <a:t>m.m.</a:t>
            </a:r>
            <a:endParaRPr lang="en-US" dirty="0" smtClean="0">
              <a:solidFill>
                <a:schemeClr val="tx1">
                  <a:lumMod val="95000"/>
                </a:schemeClr>
              </a:solidFill>
              <a:latin typeface="Calisto MT" charset="0"/>
              <a:ea typeface="Calisto MT" charset="0"/>
              <a:cs typeface="Calisto MT" charset="0"/>
            </a:endParaRPr>
          </a:p>
          <a:p>
            <a:pPr marL="685800" indent="-685800" algn="l">
              <a:lnSpc>
                <a:spcPct val="150000"/>
              </a:lnSpc>
              <a:buFont typeface="Arial" charset="0"/>
              <a:buChar char="•"/>
            </a:pPr>
            <a:r>
              <a:rPr lang="en-US" dirty="0" smtClean="0">
                <a:solidFill>
                  <a:schemeClr val="tx1">
                    <a:lumMod val="95000"/>
                  </a:schemeClr>
                </a:solidFill>
                <a:latin typeface="Calisto MT" charset="0"/>
                <a:ea typeface="Calisto MT" charset="0"/>
                <a:cs typeface="Calisto MT" charset="0"/>
              </a:rPr>
              <a:t>En </a:t>
            </a:r>
            <a:r>
              <a:rPr lang="en-US" dirty="0" err="1" smtClean="0">
                <a:solidFill>
                  <a:schemeClr val="tx1">
                    <a:lumMod val="95000"/>
                  </a:schemeClr>
                </a:solidFill>
                <a:latin typeface="Calisto MT" charset="0"/>
                <a:ea typeface="Calisto MT" charset="0"/>
                <a:cs typeface="Calisto MT" charset="0"/>
              </a:rPr>
              <a:t>av</a:t>
            </a:r>
            <a:r>
              <a:rPr lang="en-US" dirty="0" smtClean="0">
                <a:solidFill>
                  <a:schemeClr val="tx1">
                    <a:lumMod val="95000"/>
                  </a:schemeClr>
                </a:solidFill>
                <a:latin typeface="Calisto MT" charset="0"/>
                <a:ea typeface="Calisto MT" charset="0"/>
                <a:cs typeface="Calisto MT" charset="0"/>
              </a:rPr>
              <a:t> de </a:t>
            </a:r>
            <a:r>
              <a:rPr lang="en-US" dirty="0" err="1" smtClean="0">
                <a:solidFill>
                  <a:schemeClr val="tx1">
                    <a:lumMod val="95000"/>
                  </a:schemeClr>
                </a:solidFill>
                <a:latin typeface="Calisto MT" charset="0"/>
                <a:ea typeface="Calisto MT" charset="0"/>
                <a:cs typeface="Calisto MT" charset="0"/>
              </a:rPr>
              <a:t>første</a:t>
            </a:r>
            <a:r>
              <a:rPr lang="en-US" dirty="0" smtClean="0">
                <a:solidFill>
                  <a:schemeClr val="tx1">
                    <a:lumMod val="95000"/>
                  </a:schemeClr>
                </a:solidFill>
                <a:latin typeface="Calisto MT" charset="0"/>
                <a:ea typeface="Calisto MT" charset="0"/>
                <a:cs typeface="Calisto MT" charset="0"/>
              </a:rPr>
              <a:t> store </a:t>
            </a:r>
            <a:r>
              <a:rPr lang="en-US" dirty="0" err="1" smtClean="0">
                <a:solidFill>
                  <a:schemeClr val="tx1">
                    <a:lumMod val="95000"/>
                  </a:schemeClr>
                </a:solidFill>
                <a:latin typeface="Calisto MT" charset="0"/>
                <a:ea typeface="Calisto MT" charset="0"/>
                <a:cs typeface="Calisto MT" charset="0"/>
              </a:rPr>
              <a:t>til</a:t>
            </a:r>
            <a:r>
              <a:rPr lang="en-US" dirty="0" smtClean="0">
                <a:solidFill>
                  <a:schemeClr val="tx1">
                    <a:lumMod val="95000"/>
                  </a:schemeClr>
                </a:solidFill>
                <a:latin typeface="Calisto MT" charset="0"/>
                <a:ea typeface="Calisto MT" charset="0"/>
                <a:cs typeface="Calisto MT" charset="0"/>
              </a:rPr>
              <a:t> </a:t>
            </a:r>
            <a:r>
              <a:rPr lang="en-US" dirty="0" err="1" smtClean="0">
                <a:solidFill>
                  <a:schemeClr val="tx1">
                    <a:lumMod val="95000"/>
                  </a:schemeClr>
                </a:solidFill>
                <a:latin typeface="Calisto MT" charset="0"/>
                <a:ea typeface="Calisto MT" charset="0"/>
                <a:cs typeface="Calisto MT" charset="0"/>
              </a:rPr>
              <a:t>å</a:t>
            </a:r>
            <a:r>
              <a:rPr lang="en-US" dirty="0" smtClean="0">
                <a:solidFill>
                  <a:schemeClr val="tx1">
                    <a:lumMod val="95000"/>
                  </a:schemeClr>
                </a:solidFill>
                <a:latin typeface="Calisto MT" charset="0"/>
                <a:ea typeface="Calisto MT" charset="0"/>
                <a:cs typeface="Calisto MT" charset="0"/>
              </a:rPr>
              <a:t> ta </a:t>
            </a:r>
            <a:r>
              <a:rPr lang="en-US" dirty="0" err="1" smtClean="0">
                <a:solidFill>
                  <a:schemeClr val="tx1">
                    <a:lumMod val="95000"/>
                  </a:schemeClr>
                </a:solidFill>
                <a:latin typeface="Calisto MT" charset="0"/>
                <a:ea typeface="Calisto MT" charset="0"/>
                <a:cs typeface="Calisto MT" charset="0"/>
              </a:rPr>
              <a:t>i</a:t>
            </a:r>
            <a:r>
              <a:rPr lang="en-US" dirty="0" smtClean="0">
                <a:solidFill>
                  <a:schemeClr val="tx1">
                    <a:lumMod val="95000"/>
                  </a:schemeClr>
                </a:solidFill>
                <a:latin typeface="Calisto MT" charset="0"/>
                <a:ea typeface="Calisto MT" charset="0"/>
                <a:cs typeface="Calisto MT" charset="0"/>
              </a:rPr>
              <a:t> </a:t>
            </a:r>
            <a:r>
              <a:rPr lang="en-US" dirty="0" err="1" smtClean="0">
                <a:solidFill>
                  <a:schemeClr val="tx1">
                    <a:lumMod val="95000"/>
                  </a:schemeClr>
                </a:solidFill>
                <a:latin typeface="Calisto MT" charset="0"/>
                <a:ea typeface="Calisto MT" charset="0"/>
                <a:cs typeface="Calisto MT" charset="0"/>
              </a:rPr>
              <a:t>bruk</a:t>
            </a:r>
            <a:endParaRPr lang="en-US" dirty="0" smtClean="0">
              <a:solidFill>
                <a:schemeClr val="tx1">
                  <a:lumMod val="95000"/>
                </a:schemeClr>
              </a:solidFill>
              <a:latin typeface="Calisto MT" charset="0"/>
              <a:ea typeface="Calisto MT" charset="0"/>
              <a:cs typeface="Calisto MT" charset="0"/>
            </a:endParaRPr>
          </a:p>
        </p:txBody>
      </p:sp>
    </p:spTree>
    <p:extLst>
      <p:ext uri="{BB962C8B-B14F-4D97-AF65-F5344CB8AC3E}">
        <p14:creationId xmlns:p14="http://schemas.microsoft.com/office/powerpoint/2010/main" val="765150953"/>
      </p:ext>
    </p:extLst>
  </p:cSld>
  <p:clrMapOvr>
    <a:masterClrMapping/>
  </p:clrMapOvr>
  <p:transition spd="med"/>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282828"/>
        </a:solidFill>
        <a:effectLst/>
      </p:bgPr>
    </p:bg>
    <p:spTree>
      <p:nvGrpSpPr>
        <p:cNvPr id="1" name=""/>
        <p:cNvGrpSpPr/>
        <p:nvPr/>
      </p:nvGrpSpPr>
      <p:grpSpPr>
        <a:xfrm>
          <a:off x="0" y="0"/>
          <a:ext cx="0" cy="0"/>
          <a:chOff x="0" y="0"/>
          <a:chExt cx="0" cy="0"/>
        </a:xfrm>
      </p:grpSpPr>
      <p:sp>
        <p:nvSpPr>
          <p:cNvPr id="5" name="TextBox 4"/>
          <p:cNvSpPr txBox="1"/>
          <p:nvPr/>
        </p:nvSpPr>
        <p:spPr>
          <a:xfrm>
            <a:off x="10752319" y="11736633"/>
            <a:ext cx="144334" cy="60593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algn="l"/>
            <a:endParaRPr kumimoji="0" sz="3000" b="0" i="0" u="none" strike="noStrike" cap="none" spc="0" normalizeH="0" baseline="0" dirty="0">
              <a:ln>
                <a:noFill/>
              </a:ln>
              <a:solidFill>
                <a:srgbClr val="FFFFFF"/>
              </a:solidFill>
              <a:effectLst/>
              <a:uFillTx/>
              <a:sym typeface="Conduit ITC Light"/>
            </a:endParaRPr>
          </a:p>
        </p:txBody>
      </p:sp>
      <p:sp>
        <p:nvSpPr>
          <p:cNvPr id="6" name="TextBox 5"/>
          <p:cNvSpPr txBox="1"/>
          <p:nvPr/>
        </p:nvSpPr>
        <p:spPr>
          <a:xfrm>
            <a:off x="10896653" y="12870489"/>
            <a:ext cx="6623251" cy="60593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algn="l"/>
            <a:r>
              <a:rPr lang="en-US" sz="3000" dirty="0">
                <a:latin typeface="Calibri" charset="0"/>
                <a:ea typeface="Calibri" charset="0"/>
                <a:cs typeface="Calibri" charset="0"/>
              </a:rPr>
              <a:t>https://</a:t>
            </a:r>
            <a:r>
              <a:rPr lang="en-US" sz="3000" dirty="0" err="1">
                <a:latin typeface="Calibri" charset="0"/>
                <a:ea typeface="Calibri" charset="0"/>
                <a:cs typeface="Calibri" charset="0"/>
              </a:rPr>
              <a:t>press.spotify.com</a:t>
            </a:r>
            <a:r>
              <a:rPr lang="en-US" sz="3000" dirty="0">
                <a:latin typeface="Calibri" charset="0"/>
                <a:ea typeface="Calibri" charset="0"/>
                <a:cs typeface="Calibri" charset="0"/>
              </a:rPr>
              <a:t>/</a:t>
            </a:r>
            <a:r>
              <a:rPr lang="en-US" sz="3000" dirty="0" err="1">
                <a:latin typeface="Calibri" charset="0"/>
                <a:ea typeface="Calibri" charset="0"/>
                <a:cs typeface="Calibri" charset="0"/>
              </a:rPr>
              <a:t>bo</a:t>
            </a:r>
            <a:r>
              <a:rPr lang="en-US" sz="3000" dirty="0">
                <a:latin typeface="Calibri" charset="0"/>
                <a:ea typeface="Calibri" charset="0"/>
                <a:cs typeface="Calibri" charset="0"/>
              </a:rPr>
              <a:t>/images/</a:t>
            </a:r>
            <a:endParaRPr kumimoji="0" sz="3000" b="0" i="0" u="none" strike="noStrike" cap="none" spc="0" normalizeH="0" baseline="0" dirty="0">
              <a:ln>
                <a:noFill/>
              </a:ln>
              <a:solidFill>
                <a:srgbClr val="FFFFFF"/>
              </a:solidFill>
              <a:effectLst/>
              <a:uFillTx/>
              <a:latin typeface="Calibri" charset="0"/>
              <a:ea typeface="Calibri" charset="0"/>
              <a:cs typeface="Calibri" charset="0"/>
              <a:sym typeface="Conduit ITC Light"/>
            </a:endParaRPr>
          </a:p>
        </p:txBody>
      </p:sp>
      <p:pic>
        <p:nvPicPr>
          <p:cNvPr id="4" name="Picture 3"/>
          <p:cNvPicPr>
            <a:picLocks noChangeAspect="1"/>
          </p:cNvPicPr>
          <p:nvPr/>
        </p:nvPicPr>
        <p:blipFill>
          <a:blip r:embed="rId3"/>
          <a:stretch>
            <a:fillRect/>
          </a:stretch>
        </p:blipFill>
        <p:spPr>
          <a:xfrm>
            <a:off x="9509760" y="870700"/>
            <a:ext cx="8010144" cy="2404400"/>
          </a:xfrm>
          <a:prstGeom prst="rect">
            <a:avLst/>
          </a:prstGeom>
        </p:spPr>
      </p:pic>
      <p:sp>
        <p:nvSpPr>
          <p:cNvPr id="7" name="TextBox 6"/>
          <p:cNvSpPr txBox="1"/>
          <p:nvPr/>
        </p:nvSpPr>
        <p:spPr>
          <a:xfrm>
            <a:off x="705854" y="4466038"/>
            <a:ext cx="17582146" cy="36067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t" anchorCtr="0">
            <a:spAutoFit/>
          </a:bodyPr>
          <a:lstStyle/>
          <a:p>
            <a:pPr marL="685800" indent="-685800" algn="l">
              <a:lnSpc>
                <a:spcPct val="150000"/>
              </a:lnSpc>
              <a:buFont typeface="Arial" charset="0"/>
              <a:buChar char="•"/>
            </a:pPr>
            <a:r>
              <a:rPr lang="en-US" dirty="0" smtClean="0">
                <a:solidFill>
                  <a:schemeClr val="tx1">
                    <a:lumMod val="95000"/>
                  </a:schemeClr>
                </a:solidFill>
                <a:latin typeface="Calisto MT" charset="0"/>
                <a:ea typeface="Calisto MT" charset="0"/>
                <a:cs typeface="Calisto MT" charset="0"/>
              </a:rPr>
              <a:t>500 – 1000 </a:t>
            </a:r>
            <a:r>
              <a:rPr lang="en-US" dirty="0" err="1" smtClean="0">
                <a:solidFill>
                  <a:schemeClr val="tx1">
                    <a:lumMod val="95000"/>
                  </a:schemeClr>
                </a:solidFill>
                <a:latin typeface="Calisto MT" charset="0"/>
                <a:ea typeface="Calisto MT" charset="0"/>
                <a:cs typeface="Calisto MT" charset="0"/>
              </a:rPr>
              <a:t>noder</a:t>
            </a:r>
            <a:r>
              <a:rPr lang="en-US" dirty="0" smtClean="0">
                <a:solidFill>
                  <a:schemeClr val="tx1">
                    <a:lumMod val="95000"/>
                  </a:schemeClr>
                </a:solidFill>
                <a:latin typeface="Calisto MT" charset="0"/>
                <a:ea typeface="Calisto MT" charset="0"/>
                <a:cs typeface="Calisto MT" charset="0"/>
              </a:rPr>
              <a:t> </a:t>
            </a:r>
            <a:r>
              <a:rPr lang="en-US" dirty="0" err="1" smtClean="0">
                <a:solidFill>
                  <a:schemeClr val="tx1">
                    <a:lumMod val="95000"/>
                  </a:schemeClr>
                </a:solidFill>
                <a:latin typeface="Calisto MT" charset="0"/>
                <a:ea typeface="Calisto MT" charset="0"/>
                <a:cs typeface="Calisto MT" charset="0"/>
              </a:rPr>
              <a:t>i</a:t>
            </a:r>
            <a:r>
              <a:rPr lang="en-US" dirty="0" smtClean="0">
                <a:solidFill>
                  <a:schemeClr val="tx1">
                    <a:lumMod val="95000"/>
                  </a:schemeClr>
                </a:solidFill>
                <a:latin typeface="Calisto MT" charset="0"/>
                <a:ea typeface="Calisto MT" charset="0"/>
                <a:cs typeface="Calisto MT" charset="0"/>
              </a:rPr>
              <a:t> </a:t>
            </a:r>
            <a:r>
              <a:rPr lang="en-US" dirty="0" err="1" smtClean="0">
                <a:solidFill>
                  <a:schemeClr val="tx1">
                    <a:lumMod val="95000"/>
                  </a:schemeClr>
                </a:solidFill>
                <a:latin typeface="Calisto MT" charset="0"/>
                <a:ea typeface="Calisto MT" charset="0"/>
                <a:cs typeface="Calisto MT" charset="0"/>
              </a:rPr>
              <a:t>produksjon</a:t>
            </a:r>
            <a:endParaRPr lang="en-US" dirty="0" smtClean="0">
              <a:solidFill>
                <a:schemeClr val="tx1">
                  <a:lumMod val="95000"/>
                </a:schemeClr>
              </a:solidFill>
              <a:latin typeface="Calisto MT" charset="0"/>
              <a:ea typeface="Calisto MT" charset="0"/>
              <a:cs typeface="Calisto MT" charset="0"/>
            </a:endParaRPr>
          </a:p>
          <a:p>
            <a:pPr marL="685800" indent="-685800" algn="l">
              <a:lnSpc>
                <a:spcPct val="150000"/>
              </a:lnSpc>
              <a:buFont typeface="Arial" charset="0"/>
              <a:buChar char="•"/>
            </a:pPr>
            <a:r>
              <a:rPr lang="en-US" dirty="0" smtClean="0">
                <a:solidFill>
                  <a:schemeClr val="tx1">
                    <a:lumMod val="95000"/>
                  </a:schemeClr>
                </a:solidFill>
                <a:latin typeface="Calisto MT" charset="0"/>
                <a:ea typeface="Calisto MT" charset="0"/>
                <a:cs typeface="Calisto MT" charset="0"/>
              </a:rPr>
              <a:t>Backend </a:t>
            </a:r>
            <a:r>
              <a:rPr lang="en-US" dirty="0" err="1" smtClean="0">
                <a:solidFill>
                  <a:schemeClr val="tx1">
                    <a:lumMod val="95000"/>
                  </a:schemeClr>
                </a:solidFill>
                <a:latin typeface="Calisto MT" charset="0"/>
                <a:ea typeface="Calisto MT" charset="0"/>
                <a:cs typeface="Calisto MT" charset="0"/>
              </a:rPr>
              <a:t>til</a:t>
            </a:r>
            <a:r>
              <a:rPr lang="en-US" dirty="0" smtClean="0">
                <a:solidFill>
                  <a:schemeClr val="tx1">
                    <a:lumMod val="95000"/>
                  </a:schemeClr>
                </a:solidFill>
                <a:latin typeface="Calisto MT" charset="0"/>
                <a:ea typeface="Calisto MT" charset="0"/>
                <a:cs typeface="Calisto MT" charset="0"/>
              </a:rPr>
              <a:t> mange </a:t>
            </a:r>
            <a:r>
              <a:rPr lang="en-US" dirty="0" err="1" smtClean="0">
                <a:solidFill>
                  <a:schemeClr val="tx1">
                    <a:lumMod val="95000"/>
                  </a:schemeClr>
                </a:solidFill>
                <a:latin typeface="Calisto MT" charset="0"/>
                <a:ea typeface="Calisto MT" charset="0"/>
                <a:cs typeface="Calisto MT" charset="0"/>
              </a:rPr>
              <a:t>tjenester</a:t>
            </a:r>
            <a:r>
              <a:rPr lang="en-US" dirty="0" smtClean="0">
                <a:solidFill>
                  <a:schemeClr val="tx1">
                    <a:lumMod val="95000"/>
                  </a:schemeClr>
                </a:solidFill>
                <a:latin typeface="Calisto MT" charset="0"/>
                <a:ea typeface="Calisto MT" charset="0"/>
                <a:cs typeface="Calisto MT" charset="0"/>
              </a:rPr>
              <a:t>: </a:t>
            </a:r>
            <a:r>
              <a:rPr lang="en-US" dirty="0" err="1" smtClean="0">
                <a:solidFill>
                  <a:schemeClr val="tx1">
                    <a:lumMod val="95000"/>
                  </a:schemeClr>
                </a:solidFill>
                <a:latin typeface="Calisto MT" charset="0"/>
                <a:ea typeface="Calisto MT" charset="0"/>
                <a:cs typeface="Calisto MT" charset="0"/>
              </a:rPr>
              <a:t>Spillelister</a:t>
            </a:r>
            <a:r>
              <a:rPr lang="en-US" dirty="0" smtClean="0">
                <a:solidFill>
                  <a:schemeClr val="tx1">
                    <a:lumMod val="95000"/>
                  </a:schemeClr>
                </a:solidFill>
                <a:latin typeface="Calisto MT" charset="0"/>
                <a:ea typeface="Calisto MT" charset="0"/>
                <a:cs typeface="Calisto MT" charset="0"/>
              </a:rPr>
              <a:t>, </a:t>
            </a:r>
            <a:r>
              <a:rPr lang="en-US" dirty="0" err="1" smtClean="0">
                <a:solidFill>
                  <a:schemeClr val="tx1">
                    <a:lumMod val="95000"/>
                  </a:schemeClr>
                </a:solidFill>
                <a:latin typeface="Calisto MT" charset="0"/>
                <a:ea typeface="Calisto MT" charset="0"/>
                <a:cs typeface="Calisto MT" charset="0"/>
              </a:rPr>
              <a:t>artister</a:t>
            </a:r>
            <a:r>
              <a:rPr lang="en-US" dirty="0" smtClean="0">
                <a:solidFill>
                  <a:schemeClr val="tx1">
                    <a:lumMod val="95000"/>
                  </a:schemeClr>
                </a:solidFill>
                <a:latin typeface="Calisto MT" charset="0"/>
                <a:ea typeface="Calisto MT" charset="0"/>
                <a:cs typeface="Calisto MT" charset="0"/>
              </a:rPr>
              <a:t> du </a:t>
            </a:r>
            <a:r>
              <a:rPr lang="en-US" dirty="0" err="1" smtClean="0">
                <a:solidFill>
                  <a:schemeClr val="tx1">
                    <a:lumMod val="95000"/>
                  </a:schemeClr>
                </a:solidFill>
                <a:latin typeface="Calisto MT" charset="0"/>
                <a:ea typeface="Calisto MT" charset="0"/>
                <a:cs typeface="Calisto MT" charset="0"/>
              </a:rPr>
              <a:t>følger</a:t>
            </a:r>
            <a:r>
              <a:rPr lang="en-US" dirty="0" smtClean="0">
                <a:solidFill>
                  <a:schemeClr val="tx1">
                    <a:lumMod val="95000"/>
                  </a:schemeClr>
                </a:solidFill>
                <a:latin typeface="Calisto MT" charset="0"/>
                <a:ea typeface="Calisto MT" charset="0"/>
                <a:cs typeface="Calisto MT" charset="0"/>
              </a:rPr>
              <a:t>, radio </a:t>
            </a:r>
            <a:r>
              <a:rPr lang="en-US" dirty="0" err="1" smtClean="0">
                <a:solidFill>
                  <a:schemeClr val="tx1">
                    <a:lumMod val="95000"/>
                  </a:schemeClr>
                </a:solidFill>
                <a:latin typeface="Calisto MT" charset="0"/>
                <a:ea typeface="Calisto MT" charset="0"/>
                <a:cs typeface="Calisto MT" charset="0"/>
              </a:rPr>
              <a:t>stasjoner</a:t>
            </a:r>
            <a:r>
              <a:rPr lang="en-US" dirty="0" smtClean="0">
                <a:solidFill>
                  <a:schemeClr val="tx1">
                    <a:lumMod val="95000"/>
                  </a:schemeClr>
                </a:solidFill>
                <a:latin typeface="Calisto MT" charset="0"/>
                <a:ea typeface="Calisto MT" charset="0"/>
                <a:cs typeface="Calisto MT" charset="0"/>
              </a:rPr>
              <a:t> </a:t>
            </a:r>
            <a:r>
              <a:rPr lang="en-US" dirty="0" err="1" smtClean="0">
                <a:solidFill>
                  <a:schemeClr val="tx1">
                    <a:lumMod val="95000"/>
                  </a:schemeClr>
                </a:solidFill>
                <a:latin typeface="Calisto MT" charset="0"/>
                <a:ea typeface="Calisto MT" charset="0"/>
                <a:cs typeface="Calisto MT" charset="0"/>
              </a:rPr>
              <a:t>m.fl</a:t>
            </a:r>
            <a:r>
              <a:rPr lang="en-US" dirty="0" smtClean="0">
                <a:solidFill>
                  <a:schemeClr val="tx1">
                    <a:lumMod val="95000"/>
                  </a:schemeClr>
                </a:solidFill>
                <a:latin typeface="Calisto MT" charset="0"/>
                <a:ea typeface="Calisto MT" charset="0"/>
                <a:cs typeface="Calisto MT" charset="0"/>
              </a:rPr>
              <a:t>.</a:t>
            </a:r>
            <a:endParaRPr lang="en-US" dirty="0" smtClean="0">
              <a:solidFill>
                <a:schemeClr val="tx1">
                  <a:lumMod val="95000"/>
                </a:schemeClr>
              </a:solidFill>
              <a:latin typeface="Calisto MT" charset="0"/>
              <a:ea typeface="Calisto MT" charset="0"/>
              <a:cs typeface="Calisto MT" charset="0"/>
            </a:endParaRPr>
          </a:p>
        </p:txBody>
      </p:sp>
    </p:spTree>
    <p:extLst>
      <p:ext uri="{BB962C8B-B14F-4D97-AF65-F5344CB8AC3E}">
        <p14:creationId xmlns:p14="http://schemas.microsoft.com/office/powerpoint/2010/main" val="963123762"/>
      </p:ext>
    </p:extLst>
  </p:cSld>
  <p:clrMapOvr>
    <a:masterClrMapping/>
  </p:clrMapOvr>
  <p:transition spd="med"/>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3679424" y="640080"/>
            <a:ext cx="3438144" cy="3438144"/>
          </a:xfrm>
          <a:prstGeom prst="rect">
            <a:avLst/>
          </a:prstGeom>
        </p:spPr>
      </p:pic>
      <p:sp>
        <p:nvSpPr>
          <p:cNvPr id="6" name="TextBox 5"/>
          <p:cNvSpPr txBox="1"/>
          <p:nvPr/>
        </p:nvSpPr>
        <p:spPr>
          <a:xfrm>
            <a:off x="705853" y="2359152"/>
            <a:ext cx="17582146" cy="937756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t" anchorCtr="0">
            <a:spAutoFit/>
          </a:bodyPr>
          <a:lstStyle/>
          <a:p>
            <a:pPr marL="685800" indent="-685800" algn="l">
              <a:lnSpc>
                <a:spcPct val="150000"/>
              </a:lnSpc>
              <a:buFont typeface="Arial" charset="0"/>
              <a:buChar char="•"/>
            </a:pPr>
            <a:r>
              <a:rPr lang="en-US" dirty="0" smtClean="0">
                <a:solidFill>
                  <a:schemeClr val="tx2">
                    <a:lumMod val="10000"/>
                  </a:schemeClr>
                </a:solidFill>
                <a:latin typeface="Calisto MT" charset="0"/>
                <a:ea typeface="Calisto MT" charset="0"/>
                <a:cs typeface="Calisto MT" charset="0"/>
              </a:rPr>
              <a:t>75.000+ </a:t>
            </a:r>
            <a:r>
              <a:rPr lang="en-US" dirty="0" err="1" smtClean="0">
                <a:solidFill>
                  <a:schemeClr val="tx2">
                    <a:lumMod val="10000"/>
                  </a:schemeClr>
                </a:solidFill>
                <a:latin typeface="Calisto MT" charset="0"/>
                <a:ea typeface="Calisto MT" charset="0"/>
                <a:cs typeface="Calisto MT" charset="0"/>
              </a:rPr>
              <a:t>noder</a:t>
            </a:r>
            <a:r>
              <a:rPr lang="en-US" dirty="0" smtClean="0">
                <a:solidFill>
                  <a:schemeClr val="tx2">
                    <a:lumMod val="10000"/>
                  </a:schemeClr>
                </a:solidFill>
                <a:latin typeface="Calisto MT" charset="0"/>
                <a:ea typeface="Calisto MT" charset="0"/>
                <a:cs typeface="Calisto MT" charset="0"/>
              </a:rPr>
              <a:t> </a:t>
            </a:r>
            <a:r>
              <a:rPr lang="en-US" dirty="0" err="1" smtClean="0">
                <a:solidFill>
                  <a:schemeClr val="tx2">
                    <a:lumMod val="10000"/>
                  </a:schemeClr>
                </a:solidFill>
                <a:latin typeface="Calisto MT" charset="0"/>
                <a:ea typeface="Calisto MT" charset="0"/>
                <a:cs typeface="Calisto MT" charset="0"/>
              </a:rPr>
              <a:t>i</a:t>
            </a:r>
            <a:r>
              <a:rPr lang="en-US" dirty="0" smtClean="0">
                <a:solidFill>
                  <a:schemeClr val="tx2">
                    <a:lumMod val="10000"/>
                  </a:schemeClr>
                </a:solidFill>
                <a:latin typeface="Calisto MT" charset="0"/>
                <a:ea typeface="Calisto MT" charset="0"/>
                <a:cs typeface="Calisto MT" charset="0"/>
              </a:rPr>
              <a:t> </a:t>
            </a:r>
            <a:r>
              <a:rPr lang="en-US" dirty="0" err="1" smtClean="0">
                <a:solidFill>
                  <a:schemeClr val="tx2">
                    <a:lumMod val="10000"/>
                  </a:schemeClr>
                </a:solidFill>
                <a:latin typeface="Calisto MT" charset="0"/>
                <a:ea typeface="Calisto MT" charset="0"/>
                <a:cs typeface="Calisto MT" charset="0"/>
              </a:rPr>
              <a:t>produksjon</a:t>
            </a:r>
            <a:r>
              <a:rPr lang="en-US" dirty="0" smtClean="0">
                <a:solidFill>
                  <a:schemeClr val="tx2">
                    <a:lumMod val="10000"/>
                  </a:schemeClr>
                </a:solidFill>
                <a:latin typeface="Calisto MT" charset="0"/>
                <a:ea typeface="Calisto MT" charset="0"/>
                <a:cs typeface="Calisto MT" charset="0"/>
              </a:rPr>
              <a:t> (September 2014)</a:t>
            </a:r>
          </a:p>
          <a:p>
            <a:pPr marL="685800" indent="-685800" algn="l">
              <a:lnSpc>
                <a:spcPct val="150000"/>
              </a:lnSpc>
              <a:buFont typeface="Arial" charset="0"/>
              <a:buChar char="•"/>
            </a:pPr>
            <a:r>
              <a:rPr lang="en-US" dirty="0" smtClean="0">
                <a:solidFill>
                  <a:schemeClr val="tx2">
                    <a:lumMod val="10000"/>
                  </a:schemeClr>
                </a:solidFill>
                <a:latin typeface="Calisto MT" charset="0"/>
                <a:ea typeface="Calisto MT" charset="0"/>
                <a:cs typeface="Calisto MT" charset="0"/>
              </a:rPr>
              <a:t>10 Petabyte ++ </a:t>
            </a:r>
          </a:p>
          <a:p>
            <a:pPr marL="685800" indent="-685800" algn="l">
              <a:lnSpc>
                <a:spcPct val="150000"/>
              </a:lnSpc>
              <a:buFont typeface="Arial" charset="0"/>
              <a:buChar char="•"/>
            </a:pPr>
            <a:r>
              <a:rPr lang="en-US" dirty="0" err="1" smtClean="0">
                <a:solidFill>
                  <a:schemeClr val="tx2">
                    <a:lumMod val="10000"/>
                  </a:schemeClr>
                </a:solidFill>
                <a:latin typeface="Calisto MT" charset="0"/>
                <a:ea typeface="Calisto MT" charset="0"/>
                <a:cs typeface="Calisto MT" charset="0"/>
              </a:rPr>
              <a:t>Millioner</a:t>
            </a:r>
            <a:r>
              <a:rPr lang="en-US" dirty="0" smtClean="0">
                <a:solidFill>
                  <a:schemeClr val="tx2">
                    <a:lumMod val="10000"/>
                  </a:schemeClr>
                </a:solidFill>
                <a:latin typeface="Calisto MT" charset="0"/>
                <a:ea typeface="Calisto MT" charset="0"/>
                <a:cs typeface="Calisto MT" charset="0"/>
              </a:rPr>
              <a:t> </a:t>
            </a:r>
            <a:r>
              <a:rPr lang="en-US" dirty="0" err="1" smtClean="0">
                <a:solidFill>
                  <a:schemeClr val="tx2">
                    <a:lumMod val="10000"/>
                  </a:schemeClr>
                </a:solidFill>
                <a:latin typeface="Calisto MT" charset="0"/>
                <a:ea typeface="Calisto MT" charset="0"/>
                <a:cs typeface="Calisto MT" charset="0"/>
              </a:rPr>
              <a:t>av</a:t>
            </a:r>
            <a:r>
              <a:rPr lang="en-US" dirty="0" smtClean="0">
                <a:solidFill>
                  <a:schemeClr val="tx2">
                    <a:lumMod val="10000"/>
                  </a:schemeClr>
                </a:solidFill>
                <a:latin typeface="Calisto MT" charset="0"/>
                <a:ea typeface="Calisto MT" charset="0"/>
                <a:cs typeface="Calisto MT" charset="0"/>
              </a:rPr>
              <a:t> ops/sec</a:t>
            </a:r>
          </a:p>
          <a:p>
            <a:pPr marL="685800" indent="-685800" algn="l">
              <a:lnSpc>
                <a:spcPct val="150000"/>
              </a:lnSpc>
              <a:buFont typeface="Arial" charset="0"/>
              <a:buChar char="•"/>
            </a:pPr>
            <a:r>
              <a:rPr lang="en-US" dirty="0" smtClean="0">
                <a:solidFill>
                  <a:schemeClr val="tx2">
                    <a:lumMod val="10000"/>
                  </a:schemeClr>
                </a:solidFill>
                <a:latin typeface="Calisto MT" charset="0"/>
                <a:ea typeface="Calisto MT" charset="0"/>
                <a:cs typeface="Calisto MT" charset="0"/>
              </a:rPr>
              <a:t>1.000+ per cluster</a:t>
            </a:r>
          </a:p>
          <a:p>
            <a:pPr marL="685800" indent="-685800" algn="l">
              <a:lnSpc>
                <a:spcPct val="150000"/>
              </a:lnSpc>
              <a:buFont typeface="Arial" charset="0"/>
              <a:buChar char="•"/>
            </a:pPr>
            <a:r>
              <a:rPr lang="en-US" dirty="0" err="1" smtClean="0">
                <a:solidFill>
                  <a:schemeClr val="tx2">
                    <a:lumMod val="10000"/>
                  </a:schemeClr>
                </a:solidFill>
                <a:latin typeface="Calisto MT" charset="0"/>
                <a:ea typeface="Calisto MT" charset="0"/>
                <a:cs typeface="Calisto MT" charset="0"/>
              </a:rPr>
              <a:t>Stille</a:t>
            </a:r>
            <a:r>
              <a:rPr lang="en-US" dirty="0" smtClean="0">
                <a:solidFill>
                  <a:schemeClr val="tx2">
                    <a:lumMod val="10000"/>
                  </a:schemeClr>
                </a:solidFill>
                <a:latin typeface="Calisto MT" charset="0"/>
                <a:ea typeface="Calisto MT" charset="0"/>
                <a:cs typeface="Calisto MT" charset="0"/>
              </a:rPr>
              <a:t> om </a:t>
            </a:r>
            <a:r>
              <a:rPr lang="en-US" dirty="0" err="1" smtClean="0">
                <a:solidFill>
                  <a:schemeClr val="tx2">
                    <a:lumMod val="10000"/>
                  </a:schemeClr>
                </a:solidFill>
                <a:latin typeface="Calisto MT" charset="0"/>
                <a:ea typeface="Calisto MT" charset="0"/>
                <a:cs typeface="Calisto MT" charset="0"/>
              </a:rPr>
              <a:t>bruken</a:t>
            </a:r>
            <a:endParaRPr lang="en-US" dirty="0" smtClean="0">
              <a:solidFill>
                <a:schemeClr val="tx2">
                  <a:lumMod val="10000"/>
                </a:schemeClr>
              </a:solidFill>
              <a:latin typeface="Calisto MT" charset="0"/>
              <a:ea typeface="Calisto MT" charset="0"/>
              <a:cs typeface="Calisto MT" charset="0"/>
            </a:endParaRPr>
          </a:p>
          <a:p>
            <a:pPr marL="685800" indent="-685800" algn="l">
              <a:lnSpc>
                <a:spcPct val="150000"/>
              </a:lnSpc>
              <a:buFont typeface="Arial" charset="0"/>
              <a:buChar char="•"/>
            </a:pPr>
            <a:r>
              <a:rPr lang="en-US" dirty="0" err="1" smtClean="0">
                <a:solidFill>
                  <a:schemeClr val="tx2">
                    <a:lumMod val="10000"/>
                  </a:schemeClr>
                </a:solidFill>
                <a:latin typeface="Calisto MT" charset="0"/>
                <a:ea typeface="Calisto MT" charset="0"/>
                <a:cs typeface="Calisto MT" charset="0"/>
              </a:rPr>
              <a:t>Basert</a:t>
            </a:r>
            <a:r>
              <a:rPr lang="en-US" dirty="0" smtClean="0">
                <a:solidFill>
                  <a:schemeClr val="tx2">
                    <a:lumMod val="10000"/>
                  </a:schemeClr>
                </a:solidFill>
                <a:latin typeface="Calisto MT" charset="0"/>
                <a:ea typeface="Calisto MT" charset="0"/>
                <a:cs typeface="Calisto MT" charset="0"/>
              </a:rPr>
              <a:t> </a:t>
            </a:r>
            <a:r>
              <a:rPr lang="en-US" dirty="0" err="1" smtClean="0">
                <a:solidFill>
                  <a:schemeClr val="tx2">
                    <a:lumMod val="10000"/>
                  </a:schemeClr>
                </a:solidFill>
                <a:latin typeface="Calisto MT" charset="0"/>
                <a:ea typeface="Calisto MT" charset="0"/>
                <a:cs typeface="Calisto MT" charset="0"/>
              </a:rPr>
              <a:t>på</a:t>
            </a:r>
            <a:r>
              <a:rPr lang="en-US" dirty="0" smtClean="0">
                <a:solidFill>
                  <a:schemeClr val="tx2">
                    <a:lumMod val="10000"/>
                  </a:schemeClr>
                </a:solidFill>
                <a:latin typeface="Calisto MT" charset="0"/>
                <a:ea typeface="Calisto MT" charset="0"/>
                <a:cs typeface="Calisto MT" charset="0"/>
              </a:rPr>
              <a:t> job listings (Maps, </a:t>
            </a:r>
            <a:r>
              <a:rPr lang="en-US" dirty="0" err="1" smtClean="0">
                <a:solidFill>
                  <a:schemeClr val="tx2">
                    <a:lumMod val="10000"/>
                  </a:schemeClr>
                </a:solidFill>
                <a:latin typeface="Calisto MT" charset="0"/>
                <a:ea typeface="Calisto MT" charset="0"/>
                <a:cs typeface="Calisto MT" charset="0"/>
              </a:rPr>
              <a:t>iAd</a:t>
            </a:r>
            <a:r>
              <a:rPr lang="en-US" dirty="0" smtClean="0">
                <a:solidFill>
                  <a:schemeClr val="tx2">
                    <a:lumMod val="10000"/>
                  </a:schemeClr>
                </a:solidFill>
                <a:latin typeface="Calisto MT" charset="0"/>
                <a:ea typeface="Calisto MT" charset="0"/>
                <a:cs typeface="Calisto MT" charset="0"/>
              </a:rPr>
              <a:t>, iCloud, iTunes ++)</a:t>
            </a:r>
          </a:p>
          <a:p>
            <a:pPr marL="685800" indent="-685800" algn="l">
              <a:lnSpc>
                <a:spcPct val="150000"/>
              </a:lnSpc>
              <a:buFont typeface="Arial" charset="0"/>
              <a:buChar char="•"/>
            </a:pPr>
            <a:r>
              <a:rPr lang="en-US" dirty="0" err="1" smtClean="0">
                <a:solidFill>
                  <a:schemeClr val="tx2">
                    <a:lumMod val="10000"/>
                  </a:schemeClr>
                </a:solidFill>
                <a:latin typeface="Calisto MT" charset="0"/>
                <a:ea typeface="Calisto MT" charset="0"/>
                <a:cs typeface="Calisto MT" charset="0"/>
              </a:rPr>
              <a:t>Muligens</a:t>
            </a:r>
            <a:r>
              <a:rPr lang="en-US" dirty="0" smtClean="0">
                <a:solidFill>
                  <a:schemeClr val="tx2">
                    <a:lumMod val="10000"/>
                  </a:schemeClr>
                </a:solidFill>
                <a:latin typeface="Calisto MT" charset="0"/>
                <a:ea typeface="Calisto MT" charset="0"/>
                <a:cs typeface="Calisto MT" charset="0"/>
              </a:rPr>
              <a:t> </a:t>
            </a:r>
            <a:r>
              <a:rPr lang="en-US" dirty="0" err="1" smtClean="0">
                <a:solidFill>
                  <a:schemeClr val="tx2">
                    <a:lumMod val="10000"/>
                  </a:schemeClr>
                </a:solidFill>
                <a:latin typeface="Calisto MT" charset="0"/>
                <a:ea typeface="Calisto MT" charset="0"/>
                <a:cs typeface="Calisto MT" charset="0"/>
              </a:rPr>
              <a:t>iMessage</a:t>
            </a:r>
            <a:r>
              <a:rPr lang="en-US" dirty="0" smtClean="0">
                <a:solidFill>
                  <a:schemeClr val="tx2">
                    <a:lumMod val="10000"/>
                  </a:schemeClr>
                </a:solidFill>
                <a:latin typeface="Calisto MT" charset="0"/>
                <a:ea typeface="Calisto MT" charset="0"/>
                <a:cs typeface="Calisto MT" charset="0"/>
              </a:rPr>
              <a:t> </a:t>
            </a:r>
            <a:r>
              <a:rPr lang="en-US" dirty="0" err="1" smtClean="0">
                <a:solidFill>
                  <a:schemeClr val="tx2">
                    <a:lumMod val="10000"/>
                  </a:schemeClr>
                </a:solidFill>
                <a:latin typeface="Calisto MT" charset="0"/>
                <a:ea typeface="Calisto MT" charset="0"/>
                <a:cs typeface="Calisto MT" charset="0"/>
              </a:rPr>
              <a:t>pga</a:t>
            </a:r>
            <a:r>
              <a:rPr lang="en-US" dirty="0" smtClean="0">
                <a:solidFill>
                  <a:schemeClr val="tx2">
                    <a:lumMod val="10000"/>
                  </a:schemeClr>
                </a:solidFill>
                <a:latin typeface="Calisto MT" charset="0"/>
                <a:ea typeface="Calisto MT" charset="0"/>
                <a:cs typeface="Calisto MT" charset="0"/>
              </a:rPr>
              <a:t> </a:t>
            </a:r>
            <a:r>
              <a:rPr lang="en-US" dirty="0" err="1" smtClean="0">
                <a:solidFill>
                  <a:schemeClr val="tx2">
                    <a:lumMod val="10000"/>
                  </a:schemeClr>
                </a:solidFill>
                <a:latin typeface="Calisto MT" charset="0"/>
                <a:ea typeface="Calisto MT" charset="0"/>
                <a:cs typeface="Calisto MT" charset="0"/>
              </a:rPr>
              <a:t>workloaden</a:t>
            </a:r>
            <a:endParaRPr lang="en-US" dirty="0" smtClean="0">
              <a:solidFill>
                <a:schemeClr val="tx2">
                  <a:lumMod val="10000"/>
                </a:schemeClr>
              </a:solidFill>
              <a:latin typeface="Calisto MT" charset="0"/>
              <a:ea typeface="Calisto MT" charset="0"/>
              <a:cs typeface="Calisto MT" charset="0"/>
            </a:endParaRPr>
          </a:p>
          <a:p>
            <a:pPr marL="685800" indent="-685800" algn="l">
              <a:lnSpc>
                <a:spcPct val="150000"/>
              </a:lnSpc>
              <a:buFont typeface="Arial" charset="0"/>
              <a:buChar char="•"/>
            </a:pPr>
            <a:r>
              <a:rPr lang="en-US" dirty="0" err="1" smtClean="0">
                <a:solidFill>
                  <a:schemeClr val="tx2">
                    <a:lumMod val="10000"/>
                  </a:schemeClr>
                </a:solidFill>
                <a:latin typeface="Calisto MT" charset="0"/>
                <a:ea typeface="Calisto MT" charset="0"/>
                <a:cs typeface="Calisto MT" charset="0"/>
              </a:rPr>
              <a:t>Dominerede</a:t>
            </a:r>
            <a:r>
              <a:rPr lang="en-US" dirty="0" smtClean="0">
                <a:solidFill>
                  <a:schemeClr val="tx2">
                    <a:lumMod val="10000"/>
                  </a:schemeClr>
                </a:solidFill>
                <a:latin typeface="Calisto MT" charset="0"/>
                <a:ea typeface="Calisto MT" charset="0"/>
                <a:cs typeface="Calisto MT" charset="0"/>
              </a:rPr>
              <a:t> DB </a:t>
            </a:r>
            <a:r>
              <a:rPr lang="en-US" dirty="0" err="1" smtClean="0">
                <a:solidFill>
                  <a:schemeClr val="tx2">
                    <a:lumMod val="10000"/>
                  </a:schemeClr>
                </a:solidFill>
                <a:latin typeface="Calisto MT" charset="0"/>
                <a:ea typeface="Calisto MT" charset="0"/>
                <a:cs typeface="Calisto MT" charset="0"/>
              </a:rPr>
              <a:t>basert</a:t>
            </a:r>
            <a:r>
              <a:rPr lang="en-US" dirty="0" smtClean="0">
                <a:solidFill>
                  <a:schemeClr val="tx2">
                    <a:lumMod val="10000"/>
                  </a:schemeClr>
                </a:solidFill>
                <a:latin typeface="Calisto MT" charset="0"/>
                <a:ea typeface="Calisto MT" charset="0"/>
                <a:cs typeface="Calisto MT" charset="0"/>
              </a:rPr>
              <a:t> </a:t>
            </a:r>
            <a:r>
              <a:rPr lang="en-US" dirty="0" err="1" smtClean="0">
                <a:solidFill>
                  <a:schemeClr val="tx2">
                    <a:lumMod val="10000"/>
                  </a:schemeClr>
                </a:solidFill>
                <a:latin typeface="Calisto MT" charset="0"/>
                <a:ea typeface="Calisto MT" charset="0"/>
                <a:cs typeface="Calisto MT" charset="0"/>
              </a:rPr>
              <a:t>på</a:t>
            </a:r>
            <a:r>
              <a:rPr lang="en-US" dirty="0" smtClean="0">
                <a:solidFill>
                  <a:schemeClr val="tx2">
                    <a:lumMod val="10000"/>
                  </a:schemeClr>
                </a:solidFill>
                <a:latin typeface="Calisto MT" charset="0"/>
                <a:ea typeface="Calisto MT" charset="0"/>
                <a:cs typeface="Calisto MT" charset="0"/>
              </a:rPr>
              <a:t> job listing</a:t>
            </a:r>
            <a:endParaRPr lang="en-US" dirty="0" smtClean="0">
              <a:solidFill>
                <a:schemeClr val="tx2">
                  <a:lumMod val="10000"/>
                </a:schemeClr>
              </a:solidFill>
              <a:latin typeface="Calisto MT" charset="0"/>
              <a:ea typeface="Calisto MT" charset="0"/>
              <a:cs typeface="Calisto MT" charset="0"/>
            </a:endParaRPr>
          </a:p>
        </p:txBody>
      </p:sp>
      <p:sp>
        <p:nvSpPr>
          <p:cNvPr id="7" name="TextBox 6"/>
          <p:cNvSpPr txBox="1"/>
          <p:nvPr/>
        </p:nvSpPr>
        <p:spPr>
          <a:xfrm>
            <a:off x="1279934" y="12809528"/>
            <a:ext cx="16433985" cy="60593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r>
              <a:rPr lang="en-US" sz="3000" dirty="0">
                <a:solidFill>
                  <a:schemeClr val="tx2">
                    <a:lumMod val="10000"/>
                  </a:schemeClr>
                </a:solidFill>
                <a:latin typeface="Calibri" charset="0"/>
                <a:ea typeface="Calibri" charset="0"/>
                <a:cs typeface="Calibri" charset="0"/>
              </a:rPr>
              <a:t>http://</a:t>
            </a:r>
            <a:r>
              <a:rPr lang="en-US" sz="3000" dirty="0" err="1">
                <a:solidFill>
                  <a:schemeClr val="tx2">
                    <a:lumMod val="10000"/>
                  </a:schemeClr>
                </a:solidFill>
                <a:latin typeface="Calibri" charset="0"/>
                <a:ea typeface="Calibri" charset="0"/>
                <a:cs typeface="Calibri" charset="0"/>
              </a:rPr>
              <a:t>www.apple.com</a:t>
            </a:r>
            <a:r>
              <a:rPr lang="en-US" sz="3000" dirty="0">
                <a:solidFill>
                  <a:schemeClr val="tx2">
                    <a:lumMod val="10000"/>
                  </a:schemeClr>
                </a:solidFill>
                <a:latin typeface="Calibri" charset="0"/>
                <a:ea typeface="Calibri" charset="0"/>
                <a:cs typeface="Calibri" charset="0"/>
              </a:rPr>
              <a:t>/ac/</a:t>
            </a:r>
            <a:r>
              <a:rPr lang="en-US" sz="3000" dirty="0" err="1">
                <a:solidFill>
                  <a:schemeClr val="tx2">
                    <a:lumMod val="10000"/>
                  </a:schemeClr>
                </a:solidFill>
                <a:latin typeface="Calibri" charset="0"/>
                <a:ea typeface="Calibri" charset="0"/>
                <a:cs typeface="Calibri" charset="0"/>
              </a:rPr>
              <a:t>globalnav</a:t>
            </a:r>
            <a:r>
              <a:rPr lang="en-US" sz="3000" dirty="0">
                <a:solidFill>
                  <a:schemeClr val="tx2">
                    <a:lumMod val="10000"/>
                  </a:schemeClr>
                </a:solidFill>
                <a:latin typeface="Calibri" charset="0"/>
                <a:ea typeface="Calibri" charset="0"/>
                <a:cs typeface="Calibri" charset="0"/>
              </a:rPr>
              <a:t>/2.0/</a:t>
            </a:r>
            <a:r>
              <a:rPr lang="en-US" sz="3000" dirty="0" err="1">
                <a:solidFill>
                  <a:schemeClr val="tx2">
                    <a:lumMod val="10000"/>
                  </a:schemeClr>
                </a:solidFill>
                <a:latin typeface="Calibri" charset="0"/>
                <a:ea typeface="Calibri" charset="0"/>
                <a:cs typeface="Calibri" charset="0"/>
              </a:rPr>
              <a:t>en_US</a:t>
            </a:r>
            <a:r>
              <a:rPr lang="en-US" sz="3000" dirty="0">
                <a:solidFill>
                  <a:schemeClr val="tx2">
                    <a:lumMod val="10000"/>
                  </a:schemeClr>
                </a:solidFill>
                <a:latin typeface="Calibri" charset="0"/>
                <a:ea typeface="Calibri" charset="0"/>
                <a:cs typeface="Calibri" charset="0"/>
              </a:rPr>
              <a:t>/images/ac-</a:t>
            </a:r>
            <a:r>
              <a:rPr lang="en-US" sz="3000" dirty="0" err="1">
                <a:solidFill>
                  <a:schemeClr val="tx2">
                    <a:lumMod val="10000"/>
                  </a:schemeClr>
                </a:solidFill>
                <a:latin typeface="Calibri" charset="0"/>
                <a:ea typeface="Calibri" charset="0"/>
                <a:cs typeface="Calibri" charset="0"/>
              </a:rPr>
              <a:t>globalnav</a:t>
            </a:r>
            <a:r>
              <a:rPr lang="en-US" sz="3000" dirty="0">
                <a:solidFill>
                  <a:schemeClr val="tx2">
                    <a:lumMod val="10000"/>
                  </a:schemeClr>
                </a:solidFill>
                <a:latin typeface="Calibri" charset="0"/>
                <a:ea typeface="Calibri" charset="0"/>
                <a:cs typeface="Calibri" charset="0"/>
              </a:rPr>
              <a:t>/</a:t>
            </a:r>
            <a:r>
              <a:rPr lang="en-US" sz="3000" dirty="0" err="1">
                <a:solidFill>
                  <a:schemeClr val="tx2">
                    <a:lumMod val="10000"/>
                  </a:schemeClr>
                </a:solidFill>
                <a:latin typeface="Calibri" charset="0"/>
                <a:ea typeface="Calibri" charset="0"/>
                <a:cs typeface="Calibri" charset="0"/>
              </a:rPr>
              <a:t>globalnav</a:t>
            </a:r>
            <a:r>
              <a:rPr lang="en-US" sz="3000" dirty="0">
                <a:solidFill>
                  <a:schemeClr val="tx2">
                    <a:lumMod val="10000"/>
                  </a:schemeClr>
                </a:solidFill>
                <a:latin typeface="Calibri" charset="0"/>
                <a:ea typeface="Calibri" charset="0"/>
                <a:cs typeface="Calibri" charset="0"/>
              </a:rPr>
              <a:t>/apple/</a:t>
            </a:r>
            <a:r>
              <a:rPr lang="en-US" sz="3000" dirty="0" err="1">
                <a:solidFill>
                  <a:schemeClr val="tx2">
                    <a:lumMod val="10000"/>
                  </a:schemeClr>
                </a:solidFill>
                <a:latin typeface="Calibri" charset="0"/>
                <a:ea typeface="Calibri" charset="0"/>
                <a:cs typeface="Calibri" charset="0"/>
              </a:rPr>
              <a:t>image_large.svg</a:t>
            </a:r>
            <a:endParaRPr kumimoji="0" lang="en-US" sz="3000" b="0" i="0" u="none" strike="noStrike" cap="none" spc="0" normalizeH="0" baseline="0" dirty="0">
              <a:ln>
                <a:noFill/>
              </a:ln>
              <a:solidFill>
                <a:schemeClr val="tx2">
                  <a:lumMod val="10000"/>
                </a:schemeClr>
              </a:solidFill>
              <a:effectLst/>
              <a:uFillTx/>
              <a:latin typeface="Calibri" charset="0"/>
              <a:ea typeface="Calibri" charset="0"/>
              <a:cs typeface="Calibri" charset="0"/>
              <a:sym typeface="Conduit ITC Light"/>
            </a:endParaRPr>
          </a:p>
        </p:txBody>
      </p:sp>
    </p:spTree>
    <p:extLst>
      <p:ext uri="{BB962C8B-B14F-4D97-AF65-F5344CB8AC3E}">
        <p14:creationId xmlns:p14="http://schemas.microsoft.com/office/powerpoint/2010/main" val="1072157814"/>
      </p:ext>
    </p:extLst>
  </p:cSld>
  <p:clrMapOvr>
    <a:masterClrMapping/>
  </p:clrMapOvr>
  <p:transition spd="med"/>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282828"/>
        </a:solidFill>
        <a:effectLst/>
      </p:bgPr>
    </p:bg>
    <p:spTree>
      <p:nvGrpSpPr>
        <p:cNvPr id="1" name=""/>
        <p:cNvGrpSpPr/>
        <p:nvPr/>
      </p:nvGrpSpPr>
      <p:grpSpPr>
        <a:xfrm>
          <a:off x="0" y="0"/>
          <a:ext cx="0" cy="0"/>
          <a:chOff x="0" y="0"/>
          <a:chExt cx="0" cy="0"/>
        </a:xfrm>
      </p:grpSpPr>
      <p:sp>
        <p:nvSpPr>
          <p:cNvPr id="119" name="Shape 119"/>
          <p:cNvSpPr/>
          <p:nvPr/>
        </p:nvSpPr>
        <p:spPr>
          <a:xfrm>
            <a:off x="329184" y="3574077"/>
            <a:ext cx="17739360" cy="5684247"/>
          </a:xfrm>
          <a:prstGeom prst="rect">
            <a:avLst/>
          </a:prstGeom>
          <a:ln w="12700">
            <a:miter lim="400000"/>
          </a:ln>
          <a:extLst>
            <a:ext uri="{C572A759-6A51-4108-AA02-DFA0A04FC94B}">
              <ma14:wrappingTextBoxFlag xmlns:ma14="http://schemas.microsoft.com/office/mac/drawingml/2011/main" val="1"/>
            </a:ext>
          </a:extLst>
        </p:spPr>
        <p:txBody>
          <a:bodyPr wrap="square" lIns="71437" tIns="71437" rIns="71437" bIns="71437" anchor="ctr">
            <a:spAutoFit/>
          </a:bodyPr>
          <a:lstStyle/>
          <a:p>
            <a:pPr>
              <a:defRPr sz="20000">
                <a:solidFill>
                  <a:srgbClr val="3EC7C0"/>
                </a:solidFill>
              </a:defRPr>
            </a:pPr>
            <a:r>
              <a:rPr lang="nb-NO" sz="16000" b="1" dirty="0" smtClean="0">
                <a:solidFill>
                  <a:schemeClr val="bg1"/>
                </a:solidFill>
                <a:latin typeface="Calibri" charset="0"/>
                <a:ea typeface="Calibri" charset="0"/>
                <a:cs typeface="Calibri" charset="0"/>
              </a:rPr>
              <a:t>Ikke kun for</a:t>
            </a:r>
            <a:r>
              <a:rPr lang="nb-NO" sz="20000" b="1" dirty="0" smtClean="0">
                <a:solidFill>
                  <a:srgbClr val="17BDB4"/>
                </a:solidFill>
                <a:latin typeface="Calibri" charset="0"/>
                <a:ea typeface="Calibri" charset="0"/>
                <a:cs typeface="Calibri" charset="0"/>
              </a:rPr>
              <a:t/>
            </a:r>
            <a:br>
              <a:rPr lang="nb-NO" sz="20000" b="1" dirty="0" smtClean="0">
                <a:solidFill>
                  <a:srgbClr val="17BDB4"/>
                </a:solidFill>
                <a:latin typeface="Calibri" charset="0"/>
                <a:ea typeface="Calibri" charset="0"/>
                <a:cs typeface="Calibri" charset="0"/>
              </a:rPr>
            </a:br>
            <a:r>
              <a:rPr lang="nb-NO" sz="20000" b="1" dirty="0" smtClean="0">
                <a:solidFill>
                  <a:srgbClr val="17BDB4"/>
                </a:solidFill>
                <a:latin typeface="Calibri" charset="0"/>
                <a:ea typeface="Calibri" charset="0"/>
                <a:cs typeface="Calibri" charset="0"/>
              </a:rPr>
              <a:t>Stor skala</a:t>
            </a:r>
            <a:endParaRPr lang="nb-NO" sz="20000" b="1" dirty="0">
              <a:solidFill>
                <a:schemeClr val="tx1">
                  <a:lumMod val="95000"/>
                </a:schemeClr>
              </a:solidFill>
              <a:latin typeface="Calibri" charset="0"/>
              <a:ea typeface="Calibri" charset="0"/>
              <a:cs typeface="Calibri" charset="0"/>
            </a:endParaRPr>
          </a:p>
        </p:txBody>
      </p:sp>
    </p:spTree>
    <p:extLst>
      <p:ext uri="{BB962C8B-B14F-4D97-AF65-F5344CB8AC3E}">
        <p14:creationId xmlns:p14="http://schemas.microsoft.com/office/powerpoint/2010/main" val="1052575659"/>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282828"/>
        </a:solidFill>
        <a:effectLst/>
      </p:bgPr>
    </p:bg>
    <p:spTree>
      <p:nvGrpSpPr>
        <p:cNvPr id="1" name=""/>
        <p:cNvGrpSpPr/>
        <p:nvPr/>
      </p:nvGrpSpPr>
      <p:grpSpPr>
        <a:xfrm>
          <a:off x="0" y="0"/>
          <a:ext cx="0" cy="0"/>
          <a:chOff x="0" y="0"/>
          <a:chExt cx="0" cy="0"/>
        </a:xfrm>
      </p:grpSpPr>
      <p:sp>
        <p:nvSpPr>
          <p:cNvPr id="3" name="Shape 119"/>
          <p:cNvSpPr/>
          <p:nvPr/>
        </p:nvSpPr>
        <p:spPr>
          <a:xfrm>
            <a:off x="415367" y="575185"/>
            <a:ext cx="17582147" cy="1683152"/>
          </a:xfrm>
          <a:prstGeom prst="rect">
            <a:avLst/>
          </a:prstGeom>
          <a:ln w="12700">
            <a:miter lim="400000"/>
          </a:ln>
          <a:extLst>
            <a:ext uri="{C572A759-6A51-4108-AA02-DFA0A04FC94B}">
              <ma14:wrappingTextBoxFlag xmlns:ma14="http://schemas.microsoft.com/office/mac/drawingml/2011/main" val="1"/>
            </a:ext>
          </a:extLst>
        </p:spPr>
        <p:txBody>
          <a:bodyPr wrap="square" lIns="71437" tIns="71437" rIns="71437" bIns="71437" anchor="ctr">
            <a:spAutoFit/>
          </a:bodyPr>
          <a:lstStyle/>
          <a:p>
            <a:pPr algn="l">
              <a:defRPr sz="20000">
                <a:solidFill>
                  <a:srgbClr val="3EC7C0"/>
                </a:solidFill>
              </a:defRPr>
            </a:pPr>
            <a:r>
              <a:rPr lang="nb-NO" sz="10000" dirty="0" smtClean="0">
                <a:solidFill>
                  <a:srgbClr val="17BDB4"/>
                </a:solidFill>
                <a:latin typeface="Calibri" charset="0"/>
                <a:ea typeface="Calibri" charset="0"/>
                <a:cs typeface="Calibri" charset="0"/>
              </a:rPr>
              <a:t>Oppsummering</a:t>
            </a:r>
            <a:endParaRPr lang="nb-NO" sz="10000" dirty="0">
              <a:solidFill>
                <a:srgbClr val="17BDB4"/>
              </a:solidFill>
              <a:latin typeface="Calibri" charset="0"/>
              <a:ea typeface="Calibri" charset="0"/>
              <a:cs typeface="Calibri" charset="0"/>
            </a:endParaRPr>
          </a:p>
        </p:txBody>
      </p:sp>
      <p:sp>
        <p:nvSpPr>
          <p:cNvPr id="4" name="TextBox 3"/>
          <p:cNvSpPr txBox="1"/>
          <p:nvPr/>
        </p:nvSpPr>
        <p:spPr>
          <a:xfrm>
            <a:off x="415368" y="2596896"/>
            <a:ext cx="17582146" cy="1040790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t" anchorCtr="0">
            <a:noAutofit/>
          </a:bodyPr>
          <a:lstStyle/>
          <a:p>
            <a:pPr marL="685800" indent="-685800" algn="l">
              <a:lnSpc>
                <a:spcPct val="150000"/>
              </a:lnSpc>
              <a:buFont typeface="Arial" charset="0"/>
              <a:buChar char="•"/>
            </a:pPr>
            <a:r>
              <a:rPr lang="en-US" dirty="0" smtClean="0">
                <a:solidFill>
                  <a:schemeClr val="tx1">
                    <a:lumMod val="95000"/>
                  </a:schemeClr>
                </a:solidFill>
                <a:latin typeface="Calisto MT" charset="0"/>
                <a:ea typeface="Calisto MT" charset="0"/>
                <a:cs typeface="Calisto MT" charset="0"/>
              </a:rPr>
              <a:t>Data store for Big Data</a:t>
            </a:r>
          </a:p>
          <a:p>
            <a:pPr marL="685800" indent="-685800" algn="l">
              <a:lnSpc>
                <a:spcPct val="150000"/>
              </a:lnSpc>
              <a:buFont typeface="Arial" charset="0"/>
              <a:buChar char="•"/>
            </a:pPr>
            <a:r>
              <a:rPr lang="en-US" dirty="0" err="1" smtClean="0">
                <a:solidFill>
                  <a:schemeClr val="tx1">
                    <a:lumMod val="95000"/>
                  </a:schemeClr>
                </a:solidFill>
                <a:latin typeface="Calisto MT" charset="0"/>
                <a:ea typeface="Calisto MT" charset="0"/>
                <a:cs typeface="Calisto MT" charset="0"/>
              </a:rPr>
              <a:t>Basert</a:t>
            </a:r>
            <a:r>
              <a:rPr lang="en-US" dirty="0" smtClean="0">
                <a:solidFill>
                  <a:schemeClr val="tx1">
                    <a:lumMod val="95000"/>
                  </a:schemeClr>
                </a:solidFill>
                <a:latin typeface="Calisto MT" charset="0"/>
                <a:ea typeface="Calisto MT" charset="0"/>
                <a:cs typeface="Calisto MT" charset="0"/>
              </a:rPr>
              <a:t> </a:t>
            </a:r>
            <a:r>
              <a:rPr lang="en-US" dirty="0" err="1" smtClean="0">
                <a:solidFill>
                  <a:schemeClr val="tx1">
                    <a:lumMod val="95000"/>
                  </a:schemeClr>
                </a:solidFill>
                <a:latin typeface="Calisto MT" charset="0"/>
                <a:ea typeface="Calisto MT" charset="0"/>
                <a:cs typeface="Calisto MT" charset="0"/>
              </a:rPr>
              <a:t>på</a:t>
            </a:r>
            <a:r>
              <a:rPr lang="en-US" dirty="0" smtClean="0">
                <a:solidFill>
                  <a:schemeClr val="tx1">
                    <a:lumMod val="95000"/>
                  </a:schemeClr>
                </a:solidFill>
                <a:latin typeface="Calisto MT" charset="0"/>
                <a:ea typeface="Calisto MT" charset="0"/>
                <a:cs typeface="Calisto MT" charset="0"/>
              </a:rPr>
              <a:t> Google </a:t>
            </a:r>
            <a:r>
              <a:rPr lang="en-US" dirty="0" err="1" smtClean="0">
                <a:solidFill>
                  <a:schemeClr val="tx1">
                    <a:lumMod val="95000"/>
                  </a:schemeClr>
                </a:solidFill>
                <a:latin typeface="Calisto MT" charset="0"/>
                <a:ea typeface="Calisto MT" charset="0"/>
                <a:cs typeface="Calisto MT" charset="0"/>
              </a:rPr>
              <a:t>Bigtable</a:t>
            </a:r>
            <a:endParaRPr lang="en-US" dirty="0" smtClean="0">
              <a:solidFill>
                <a:schemeClr val="tx1">
                  <a:lumMod val="95000"/>
                </a:schemeClr>
              </a:solidFill>
              <a:latin typeface="Calisto MT" charset="0"/>
              <a:ea typeface="Calisto MT" charset="0"/>
              <a:cs typeface="Calisto MT" charset="0"/>
            </a:endParaRPr>
          </a:p>
          <a:p>
            <a:pPr marL="685800" indent="-685800" algn="l">
              <a:lnSpc>
                <a:spcPct val="150000"/>
              </a:lnSpc>
              <a:buFont typeface="Arial" charset="0"/>
              <a:buChar char="•"/>
            </a:pPr>
            <a:r>
              <a:rPr lang="en-US" dirty="0" err="1" smtClean="0">
                <a:solidFill>
                  <a:schemeClr val="tx1">
                    <a:lumMod val="95000"/>
                  </a:schemeClr>
                </a:solidFill>
                <a:latin typeface="Calisto MT" charset="0"/>
                <a:ea typeface="Calisto MT" charset="0"/>
                <a:cs typeface="Calisto MT" charset="0"/>
              </a:rPr>
              <a:t>Flere</a:t>
            </a:r>
            <a:r>
              <a:rPr lang="en-US" dirty="0" smtClean="0">
                <a:solidFill>
                  <a:schemeClr val="tx1">
                    <a:lumMod val="95000"/>
                  </a:schemeClr>
                </a:solidFill>
                <a:latin typeface="Calisto MT" charset="0"/>
                <a:ea typeface="Calisto MT" charset="0"/>
                <a:cs typeface="Calisto MT" charset="0"/>
              </a:rPr>
              <a:t> </a:t>
            </a:r>
            <a:r>
              <a:rPr lang="en-US" dirty="0" err="1" smtClean="0">
                <a:solidFill>
                  <a:schemeClr val="tx1">
                    <a:lumMod val="95000"/>
                  </a:schemeClr>
                </a:solidFill>
                <a:latin typeface="Calisto MT" charset="0"/>
                <a:ea typeface="Calisto MT" charset="0"/>
                <a:cs typeface="Calisto MT" charset="0"/>
              </a:rPr>
              <a:t>implementasjoner</a:t>
            </a:r>
            <a:r>
              <a:rPr lang="en-US" dirty="0" smtClean="0">
                <a:solidFill>
                  <a:schemeClr val="tx1">
                    <a:lumMod val="95000"/>
                  </a:schemeClr>
                </a:solidFill>
                <a:latin typeface="Calisto MT" charset="0"/>
                <a:ea typeface="Calisto MT" charset="0"/>
                <a:cs typeface="Calisto MT" charset="0"/>
              </a:rPr>
              <a:t>, Cassandra </a:t>
            </a:r>
            <a:r>
              <a:rPr lang="en-US" dirty="0" err="1" smtClean="0">
                <a:solidFill>
                  <a:schemeClr val="tx1">
                    <a:lumMod val="95000"/>
                  </a:schemeClr>
                </a:solidFill>
                <a:latin typeface="Calisto MT" charset="0"/>
                <a:ea typeface="Calisto MT" charset="0"/>
                <a:cs typeface="Calisto MT" charset="0"/>
              </a:rPr>
              <a:t>mest</a:t>
            </a:r>
            <a:r>
              <a:rPr lang="en-US" dirty="0" smtClean="0">
                <a:solidFill>
                  <a:schemeClr val="tx1">
                    <a:lumMod val="95000"/>
                  </a:schemeClr>
                </a:solidFill>
                <a:latin typeface="Calisto MT" charset="0"/>
                <a:ea typeface="Calisto MT" charset="0"/>
                <a:cs typeface="Calisto MT" charset="0"/>
              </a:rPr>
              <a:t> </a:t>
            </a:r>
            <a:r>
              <a:rPr lang="en-US" dirty="0" err="1" smtClean="0">
                <a:solidFill>
                  <a:schemeClr val="tx1">
                    <a:lumMod val="95000"/>
                  </a:schemeClr>
                </a:solidFill>
                <a:latin typeface="Calisto MT" charset="0"/>
                <a:ea typeface="Calisto MT" charset="0"/>
                <a:cs typeface="Calisto MT" charset="0"/>
              </a:rPr>
              <a:t>kjent</a:t>
            </a:r>
            <a:endParaRPr lang="en-US" dirty="0" smtClean="0">
              <a:solidFill>
                <a:schemeClr val="tx1">
                  <a:lumMod val="95000"/>
                </a:schemeClr>
              </a:solidFill>
              <a:latin typeface="Calisto MT" charset="0"/>
              <a:ea typeface="Calisto MT" charset="0"/>
              <a:cs typeface="Calisto MT" charset="0"/>
            </a:endParaRPr>
          </a:p>
          <a:p>
            <a:pPr marL="685800" indent="-685800" algn="l">
              <a:lnSpc>
                <a:spcPct val="150000"/>
              </a:lnSpc>
              <a:buFont typeface="Arial" charset="0"/>
              <a:buChar char="•"/>
            </a:pPr>
            <a:r>
              <a:rPr lang="en-US" dirty="0" err="1" smtClean="0">
                <a:solidFill>
                  <a:schemeClr val="tx1">
                    <a:lumMod val="95000"/>
                  </a:schemeClr>
                </a:solidFill>
                <a:latin typeface="Calisto MT" charset="0"/>
                <a:ea typeface="Calisto MT" charset="0"/>
                <a:cs typeface="Calisto MT" charset="0"/>
              </a:rPr>
              <a:t>Distribuert</a:t>
            </a:r>
            <a:endParaRPr lang="en-US" dirty="0">
              <a:solidFill>
                <a:schemeClr val="tx1">
                  <a:lumMod val="95000"/>
                </a:schemeClr>
              </a:solidFill>
              <a:latin typeface="Calisto MT" charset="0"/>
              <a:ea typeface="Calisto MT" charset="0"/>
              <a:cs typeface="Calisto MT" charset="0"/>
            </a:endParaRPr>
          </a:p>
          <a:p>
            <a:pPr marL="685800" indent="-685800" algn="l">
              <a:lnSpc>
                <a:spcPct val="150000"/>
              </a:lnSpc>
              <a:buFont typeface="Arial" charset="0"/>
              <a:buChar char="•"/>
            </a:pPr>
            <a:r>
              <a:rPr lang="en-US" dirty="0" smtClean="0">
                <a:solidFill>
                  <a:schemeClr val="tx1">
                    <a:lumMod val="95000"/>
                  </a:schemeClr>
                </a:solidFill>
                <a:latin typeface="Calisto MT" charset="0"/>
                <a:ea typeface="Calisto MT" charset="0"/>
                <a:cs typeface="Calisto MT" charset="0"/>
              </a:rPr>
              <a:t>No single point of failure</a:t>
            </a:r>
          </a:p>
          <a:p>
            <a:pPr marL="685800" indent="-685800" algn="l">
              <a:lnSpc>
                <a:spcPct val="150000"/>
              </a:lnSpc>
              <a:buFont typeface="Arial" charset="0"/>
              <a:buChar char="•"/>
            </a:pPr>
            <a:r>
              <a:rPr lang="en-US" dirty="0" smtClean="0">
                <a:solidFill>
                  <a:schemeClr val="tx1">
                    <a:lumMod val="95000"/>
                  </a:schemeClr>
                </a:solidFill>
                <a:latin typeface="Calisto MT" charset="0"/>
                <a:ea typeface="Calisto MT" charset="0"/>
                <a:cs typeface="Calisto MT" charset="0"/>
              </a:rPr>
              <a:t>Tunable consistency</a:t>
            </a:r>
          </a:p>
          <a:p>
            <a:pPr marL="685800" indent="-685800" algn="l">
              <a:lnSpc>
                <a:spcPct val="150000"/>
              </a:lnSpc>
              <a:buFont typeface="Arial" charset="0"/>
              <a:buChar char="•"/>
            </a:pPr>
            <a:r>
              <a:rPr lang="en-US" dirty="0" err="1" smtClean="0">
                <a:solidFill>
                  <a:schemeClr val="tx1">
                    <a:lumMod val="95000"/>
                  </a:schemeClr>
                </a:solidFill>
                <a:latin typeface="Calisto MT" charset="0"/>
                <a:ea typeface="Calisto MT" charset="0"/>
                <a:cs typeface="Calisto MT" charset="0"/>
              </a:rPr>
              <a:t>Denormalisere</a:t>
            </a:r>
            <a:r>
              <a:rPr lang="en-US" dirty="0" smtClean="0">
                <a:solidFill>
                  <a:schemeClr val="tx1">
                    <a:lumMod val="95000"/>
                  </a:schemeClr>
                </a:solidFill>
                <a:latin typeface="Calisto MT" charset="0"/>
                <a:ea typeface="Calisto MT" charset="0"/>
                <a:cs typeface="Calisto MT" charset="0"/>
              </a:rPr>
              <a:t> data</a:t>
            </a:r>
          </a:p>
          <a:p>
            <a:pPr marL="685800" indent="-685800" algn="l">
              <a:lnSpc>
                <a:spcPct val="150000"/>
              </a:lnSpc>
              <a:buFont typeface="Arial" charset="0"/>
              <a:buChar char="•"/>
            </a:pPr>
            <a:r>
              <a:rPr lang="en-US" dirty="0" err="1" smtClean="0">
                <a:solidFill>
                  <a:schemeClr val="tx1">
                    <a:lumMod val="95000"/>
                  </a:schemeClr>
                </a:solidFill>
                <a:latin typeface="Calisto MT" charset="0"/>
                <a:ea typeface="Calisto MT" charset="0"/>
                <a:cs typeface="Calisto MT" charset="0"/>
              </a:rPr>
              <a:t>Ikke</a:t>
            </a:r>
            <a:r>
              <a:rPr lang="en-US" dirty="0" smtClean="0">
                <a:solidFill>
                  <a:schemeClr val="tx1">
                    <a:lumMod val="95000"/>
                  </a:schemeClr>
                </a:solidFill>
                <a:latin typeface="Calisto MT" charset="0"/>
                <a:ea typeface="Calisto MT" charset="0"/>
                <a:cs typeface="Calisto MT" charset="0"/>
              </a:rPr>
              <a:t> kun for </a:t>
            </a:r>
            <a:r>
              <a:rPr lang="en-US" dirty="0" err="1" smtClean="0">
                <a:solidFill>
                  <a:schemeClr val="tx1">
                    <a:lumMod val="95000"/>
                  </a:schemeClr>
                </a:solidFill>
                <a:latin typeface="Calisto MT" charset="0"/>
                <a:ea typeface="Calisto MT" charset="0"/>
                <a:cs typeface="Calisto MT" charset="0"/>
              </a:rPr>
              <a:t>stor</a:t>
            </a:r>
            <a:r>
              <a:rPr lang="en-US" dirty="0" smtClean="0">
                <a:solidFill>
                  <a:schemeClr val="tx1">
                    <a:lumMod val="95000"/>
                  </a:schemeClr>
                </a:solidFill>
                <a:latin typeface="Calisto MT" charset="0"/>
                <a:ea typeface="Calisto MT" charset="0"/>
                <a:cs typeface="Calisto MT" charset="0"/>
              </a:rPr>
              <a:t> </a:t>
            </a:r>
            <a:r>
              <a:rPr lang="en-US" dirty="0" err="1" smtClean="0">
                <a:solidFill>
                  <a:schemeClr val="tx1">
                    <a:lumMod val="95000"/>
                  </a:schemeClr>
                </a:solidFill>
                <a:latin typeface="Calisto MT" charset="0"/>
                <a:ea typeface="Calisto MT" charset="0"/>
                <a:cs typeface="Calisto MT" charset="0"/>
              </a:rPr>
              <a:t>skala</a:t>
            </a:r>
            <a:r>
              <a:rPr lang="en-US" dirty="0" smtClean="0">
                <a:solidFill>
                  <a:schemeClr val="tx1">
                    <a:lumMod val="95000"/>
                  </a:schemeClr>
                </a:solidFill>
                <a:latin typeface="Calisto MT" charset="0"/>
                <a:ea typeface="Calisto MT" charset="0"/>
                <a:cs typeface="Calisto MT" charset="0"/>
              </a:rPr>
              <a:t> </a:t>
            </a:r>
            <a:r>
              <a:rPr lang="en-US" dirty="0" err="1" smtClean="0">
                <a:solidFill>
                  <a:schemeClr val="tx1">
                    <a:lumMod val="95000"/>
                  </a:schemeClr>
                </a:solidFill>
                <a:latin typeface="Calisto MT" charset="0"/>
                <a:ea typeface="Calisto MT" charset="0"/>
                <a:cs typeface="Calisto MT" charset="0"/>
              </a:rPr>
              <a:t>applikasjoner</a:t>
            </a:r>
            <a:endParaRPr lang="en-US" dirty="0" smtClean="0">
              <a:solidFill>
                <a:schemeClr val="tx1">
                  <a:lumMod val="95000"/>
                </a:schemeClr>
              </a:solidFill>
              <a:latin typeface="Calisto MT" charset="0"/>
              <a:ea typeface="Calisto MT" charset="0"/>
              <a:cs typeface="Calisto MT" charset="0"/>
            </a:endParaRPr>
          </a:p>
          <a:p>
            <a:pPr marL="685800" indent="-685800" algn="l">
              <a:lnSpc>
                <a:spcPct val="150000"/>
              </a:lnSpc>
              <a:buFont typeface="Arial" charset="0"/>
              <a:buChar char="•"/>
            </a:pPr>
            <a:endParaRPr lang="en-US" dirty="0" smtClean="0">
              <a:solidFill>
                <a:schemeClr val="tx1">
                  <a:lumMod val="95000"/>
                </a:schemeClr>
              </a:solidFill>
              <a:latin typeface="Calisto MT" charset="0"/>
              <a:ea typeface="Calisto MT" charset="0"/>
              <a:cs typeface="Calisto MT" charset="0"/>
            </a:endParaRPr>
          </a:p>
        </p:txBody>
      </p:sp>
    </p:spTree>
    <p:extLst>
      <p:ext uri="{BB962C8B-B14F-4D97-AF65-F5344CB8AC3E}">
        <p14:creationId xmlns:p14="http://schemas.microsoft.com/office/powerpoint/2010/main" val="525866615"/>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282828"/>
        </a:solidFill>
        <a:effectLst/>
      </p:bgPr>
    </p:bg>
    <p:spTree>
      <p:nvGrpSpPr>
        <p:cNvPr id="1" name=""/>
        <p:cNvGrpSpPr/>
        <p:nvPr/>
      </p:nvGrpSpPr>
      <p:grpSpPr>
        <a:xfrm>
          <a:off x="0" y="0"/>
          <a:ext cx="0" cy="0"/>
          <a:chOff x="0" y="0"/>
          <a:chExt cx="0" cy="0"/>
        </a:xfrm>
      </p:grpSpPr>
      <p:sp>
        <p:nvSpPr>
          <p:cNvPr id="119" name="Shape 119"/>
          <p:cNvSpPr/>
          <p:nvPr/>
        </p:nvSpPr>
        <p:spPr>
          <a:xfrm>
            <a:off x="329184" y="5112959"/>
            <a:ext cx="17739360" cy="2606482"/>
          </a:xfrm>
          <a:prstGeom prst="rect">
            <a:avLst/>
          </a:prstGeom>
          <a:ln w="12700">
            <a:miter lim="400000"/>
          </a:ln>
          <a:extLst>
            <a:ext uri="{C572A759-6A51-4108-AA02-DFA0A04FC94B}">
              <ma14:wrappingTextBoxFlag xmlns:ma14="http://schemas.microsoft.com/office/mac/drawingml/2011/main" val="1"/>
            </a:ext>
          </a:extLst>
        </p:spPr>
        <p:txBody>
          <a:bodyPr wrap="square" lIns="71437" tIns="71437" rIns="71437" bIns="71437" anchor="ctr">
            <a:spAutoFit/>
          </a:bodyPr>
          <a:lstStyle/>
          <a:p>
            <a:pPr>
              <a:defRPr sz="20000">
                <a:solidFill>
                  <a:srgbClr val="3EC7C0"/>
                </a:solidFill>
              </a:defRPr>
            </a:pPr>
            <a:r>
              <a:rPr lang="nb-NO" sz="16000" b="1" dirty="0" smtClean="0">
                <a:solidFill>
                  <a:srgbClr val="17BDB4"/>
                </a:solidFill>
                <a:latin typeface="Calibri" charset="0"/>
                <a:ea typeface="Calibri" charset="0"/>
                <a:cs typeface="Calibri" charset="0"/>
              </a:rPr>
              <a:t>Takk</a:t>
            </a:r>
            <a:r>
              <a:rPr lang="nb-NO" sz="16000" b="1" dirty="0" smtClean="0">
                <a:solidFill>
                  <a:schemeClr val="bg1"/>
                </a:solidFill>
                <a:latin typeface="Calibri" charset="0"/>
                <a:ea typeface="Calibri" charset="0"/>
                <a:cs typeface="Calibri" charset="0"/>
              </a:rPr>
              <a:t> for meg</a:t>
            </a:r>
            <a:endParaRPr lang="nb-NO" sz="20000" b="1" dirty="0">
              <a:solidFill>
                <a:schemeClr val="tx1">
                  <a:lumMod val="95000"/>
                </a:schemeClr>
              </a:solidFill>
              <a:latin typeface="Calibri" charset="0"/>
              <a:ea typeface="Calibri" charset="0"/>
              <a:cs typeface="Calibri" charset="0"/>
            </a:endParaRPr>
          </a:p>
        </p:txBody>
      </p:sp>
      <p:sp>
        <p:nvSpPr>
          <p:cNvPr id="3" name="Shape 119"/>
          <p:cNvSpPr/>
          <p:nvPr/>
        </p:nvSpPr>
        <p:spPr>
          <a:xfrm>
            <a:off x="329184" y="10451567"/>
            <a:ext cx="17739360" cy="2914258"/>
          </a:xfrm>
          <a:prstGeom prst="rect">
            <a:avLst/>
          </a:prstGeom>
          <a:ln w="12700">
            <a:miter lim="400000"/>
          </a:ln>
          <a:extLst>
            <a:ext uri="{C572A759-6A51-4108-AA02-DFA0A04FC94B}">
              <ma14:wrappingTextBoxFlag xmlns:ma14="http://schemas.microsoft.com/office/mac/drawingml/2011/main" val="1"/>
            </a:ext>
          </a:extLst>
        </p:spPr>
        <p:txBody>
          <a:bodyPr wrap="square" lIns="71437" tIns="71437" rIns="71437" bIns="71437" anchor="ctr">
            <a:spAutoFit/>
          </a:bodyPr>
          <a:lstStyle/>
          <a:p>
            <a:pPr algn="r">
              <a:lnSpc>
                <a:spcPct val="150000"/>
              </a:lnSpc>
              <a:defRPr sz="20000">
                <a:solidFill>
                  <a:srgbClr val="3EC7C0"/>
                </a:solidFill>
              </a:defRPr>
            </a:pPr>
            <a:r>
              <a:rPr lang="nb-NO" sz="4000" dirty="0" smtClean="0">
                <a:solidFill>
                  <a:schemeClr val="bg1"/>
                </a:solidFill>
                <a:latin typeface="Calibri" charset="0"/>
                <a:ea typeface="Calibri" charset="0"/>
                <a:cs typeface="Calibri" charset="0"/>
              </a:rPr>
              <a:t>Andreas </a:t>
            </a:r>
            <a:r>
              <a:rPr lang="nb-NO" sz="4000" dirty="0" err="1" smtClean="0">
                <a:solidFill>
                  <a:schemeClr val="bg1"/>
                </a:solidFill>
                <a:latin typeface="Calibri" charset="0"/>
                <a:ea typeface="Calibri" charset="0"/>
                <a:cs typeface="Calibri" charset="0"/>
              </a:rPr>
              <a:t>Baakind</a:t>
            </a:r>
            <a:endParaRPr lang="nb-NO" sz="4000" dirty="0" smtClean="0">
              <a:solidFill>
                <a:schemeClr val="bg1"/>
              </a:solidFill>
              <a:latin typeface="Calibri" charset="0"/>
              <a:ea typeface="Calibri" charset="0"/>
              <a:cs typeface="Calibri" charset="0"/>
            </a:endParaRPr>
          </a:p>
          <a:p>
            <a:pPr algn="r">
              <a:lnSpc>
                <a:spcPct val="150000"/>
              </a:lnSpc>
              <a:defRPr sz="20000">
                <a:solidFill>
                  <a:srgbClr val="3EC7C0"/>
                </a:solidFill>
              </a:defRPr>
            </a:pPr>
            <a:r>
              <a:rPr lang="nb-NO" sz="4000" dirty="0" err="1" smtClean="0">
                <a:solidFill>
                  <a:schemeClr val="bg1"/>
                </a:solidFill>
                <a:latin typeface="Calibri" charset="0"/>
                <a:ea typeface="Calibri" charset="0"/>
                <a:cs typeface="Calibri" charset="0"/>
              </a:rPr>
              <a:t>andreas.baakind@bekk.no</a:t>
            </a:r>
            <a:r>
              <a:rPr lang="nb-NO" sz="4000" dirty="0" smtClean="0">
                <a:solidFill>
                  <a:schemeClr val="bg1"/>
                </a:solidFill>
                <a:latin typeface="Calibri" charset="0"/>
                <a:ea typeface="Calibri" charset="0"/>
                <a:cs typeface="Calibri" charset="0"/>
              </a:rPr>
              <a:t/>
            </a:r>
            <a:br>
              <a:rPr lang="nb-NO" sz="4000" dirty="0" smtClean="0">
                <a:solidFill>
                  <a:schemeClr val="bg1"/>
                </a:solidFill>
                <a:latin typeface="Calibri" charset="0"/>
                <a:ea typeface="Calibri" charset="0"/>
                <a:cs typeface="Calibri" charset="0"/>
              </a:rPr>
            </a:br>
            <a:r>
              <a:rPr lang="nb-NO" sz="4000" dirty="0" smtClean="0">
                <a:solidFill>
                  <a:schemeClr val="bg1"/>
                </a:solidFill>
                <a:latin typeface="Calibri" charset="0"/>
                <a:ea typeface="Calibri" charset="0"/>
                <a:cs typeface="Calibri" charset="0"/>
              </a:rPr>
              <a:t>@</a:t>
            </a:r>
            <a:r>
              <a:rPr lang="nb-NO" sz="4000" dirty="0" err="1" smtClean="0">
                <a:solidFill>
                  <a:schemeClr val="bg1"/>
                </a:solidFill>
                <a:latin typeface="Calibri" charset="0"/>
                <a:ea typeface="Calibri" charset="0"/>
                <a:cs typeface="Calibri" charset="0"/>
              </a:rPr>
              <a:t>AndreasBaakind</a:t>
            </a:r>
            <a:endParaRPr lang="nb-NO" sz="4000" dirty="0">
              <a:solidFill>
                <a:schemeClr val="tx1">
                  <a:lumMod val="95000"/>
                </a:schemeClr>
              </a:solidFill>
              <a:latin typeface="Calibri" charset="0"/>
              <a:ea typeface="Calibri" charset="0"/>
              <a:cs typeface="Calibri" charset="0"/>
            </a:endParaRPr>
          </a:p>
        </p:txBody>
      </p:sp>
    </p:spTree>
    <p:extLst>
      <p:ext uri="{BB962C8B-B14F-4D97-AF65-F5344CB8AC3E}">
        <p14:creationId xmlns:p14="http://schemas.microsoft.com/office/powerpoint/2010/main" val="327422958"/>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282828"/>
        </a:solidFill>
        <a:effectLst/>
      </p:bgPr>
    </p:bg>
    <p:spTree>
      <p:nvGrpSpPr>
        <p:cNvPr id="1" name=""/>
        <p:cNvGrpSpPr/>
        <p:nvPr/>
      </p:nvGrpSpPr>
      <p:grpSpPr>
        <a:xfrm>
          <a:off x="0" y="0"/>
          <a:ext cx="0" cy="0"/>
          <a:chOff x="0" y="0"/>
          <a:chExt cx="0" cy="0"/>
        </a:xfrm>
      </p:grpSpPr>
      <p:sp>
        <p:nvSpPr>
          <p:cNvPr id="119" name="Shape 119"/>
          <p:cNvSpPr/>
          <p:nvPr/>
        </p:nvSpPr>
        <p:spPr>
          <a:xfrm>
            <a:off x="329184" y="4497406"/>
            <a:ext cx="17739360" cy="3837588"/>
          </a:xfrm>
          <a:prstGeom prst="rect">
            <a:avLst/>
          </a:prstGeom>
          <a:ln w="12700">
            <a:miter lim="400000"/>
          </a:ln>
          <a:extLst>
            <a:ext uri="{C572A759-6A51-4108-AA02-DFA0A04FC94B}">
              <ma14:wrappingTextBoxFlag xmlns:ma14="http://schemas.microsoft.com/office/mac/drawingml/2011/main" val="1"/>
            </a:ext>
          </a:extLst>
        </p:spPr>
        <p:txBody>
          <a:bodyPr wrap="square" lIns="71437" tIns="71437" rIns="71437" bIns="71437" anchor="ctr">
            <a:spAutoFit/>
          </a:bodyPr>
          <a:lstStyle/>
          <a:p>
            <a:pPr>
              <a:defRPr sz="20000">
                <a:solidFill>
                  <a:srgbClr val="3EC7C0"/>
                </a:solidFill>
              </a:defRPr>
            </a:pPr>
            <a:r>
              <a:rPr lang="nb-NO" sz="12000" dirty="0" smtClean="0">
                <a:solidFill>
                  <a:schemeClr val="tx1">
                    <a:lumMod val="95000"/>
                  </a:schemeClr>
                </a:solidFill>
                <a:latin typeface="Calibri" charset="0"/>
                <a:ea typeface="Calibri" charset="0"/>
                <a:cs typeface="Calibri" charset="0"/>
              </a:rPr>
              <a:t>Hva er </a:t>
            </a:r>
            <a:br>
              <a:rPr lang="nb-NO" sz="12000" dirty="0" smtClean="0">
                <a:solidFill>
                  <a:schemeClr val="tx1">
                    <a:lumMod val="95000"/>
                  </a:schemeClr>
                </a:solidFill>
                <a:latin typeface="Calibri" charset="0"/>
                <a:ea typeface="Calibri" charset="0"/>
                <a:cs typeface="Calibri" charset="0"/>
              </a:rPr>
            </a:br>
            <a:r>
              <a:rPr lang="nb-NO" sz="12000" dirty="0" err="1" smtClean="0">
                <a:solidFill>
                  <a:srgbClr val="17BDB4"/>
                </a:solidFill>
                <a:latin typeface="Calibri" charset="0"/>
                <a:ea typeface="Calibri" charset="0"/>
                <a:cs typeface="Calibri" charset="0"/>
              </a:rPr>
              <a:t>Wide</a:t>
            </a:r>
            <a:r>
              <a:rPr lang="nb-NO" sz="12000" dirty="0" smtClean="0">
                <a:solidFill>
                  <a:srgbClr val="17BDB4"/>
                </a:solidFill>
                <a:latin typeface="Calibri" charset="0"/>
                <a:ea typeface="Calibri" charset="0"/>
                <a:cs typeface="Calibri" charset="0"/>
              </a:rPr>
              <a:t> </a:t>
            </a:r>
            <a:r>
              <a:rPr lang="nb-NO" sz="12000" dirty="0" err="1" smtClean="0">
                <a:solidFill>
                  <a:schemeClr val="tx1">
                    <a:lumMod val="95000"/>
                  </a:schemeClr>
                </a:solidFill>
                <a:latin typeface="Calibri" charset="0"/>
                <a:ea typeface="Calibri" charset="0"/>
                <a:cs typeface="Calibri" charset="0"/>
              </a:rPr>
              <a:t>Column</a:t>
            </a:r>
            <a:r>
              <a:rPr lang="nb-NO" sz="12000" dirty="0" smtClean="0">
                <a:solidFill>
                  <a:schemeClr val="tx1">
                    <a:lumMod val="95000"/>
                  </a:schemeClr>
                </a:solidFill>
                <a:latin typeface="Calibri" charset="0"/>
                <a:ea typeface="Calibri" charset="0"/>
                <a:cs typeface="Calibri" charset="0"/>
              </a:rPr>
              <a:t> Stores?</a:t>
            </a:r>
            <a:endParaRPr lang="nb-NO" sz="12000" dirty="0">
              <a:solidFill>
                <a:schemeClr val="tx1">
                  <a:lumMod val="95000"/>
                </a:schemeClr>
              </a:solidFill>
              <a:latin typeface="Calibri" charset="0"/>
              <a:ea typeface="Calibri" charset="0"/>
              <a:cs typeface="Calibri" charset="0"/>
            </a:endParaRPr>
          </a:p>
        </p:txBody>
      </p:sp>
    </p:spTree>
    <p:extLst>
      <p:ext uri="{BB962C8B-B14F-4D97-AF65-F5344CB8AC3E}">
        <p14:creationId xmlns:p14="http://schemas.microsoft.com/office/powerpoint/2010/main" val="587007514"/>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282828"/>
        </a:solidFill>
        <a:effectLst/>
      </p:bgPr>
    </p:bg>
    <p:spTree>
      <p:nvGrpSpPr>
        <p:cNvPr id="1" name=""/>
        <p:cNvGrpSpPr/>
        <p:nvPr/>
      </p:nvGrpSpPr>
      <p:grpSpPr>
        <a:xfrm>
          <a:off x="0" y="0"/>
          <a:ext cx="0" cy="0"/>
          <a:chOff x="0" y="0"/>
          <a:chExt cx="0" cy="0"/>
        </a:xfrm>
      </p:grpSpPr>
      <p:sp>
        <p:nvSpPr>
          <p:cNvPr id="119" name="Shape 119"/>
          <p:cNvSpPr/>
          <p:nvPr/>
        </p:nvSpPr>
        <p:spPr>
          <a:xfrm>
            <a:off x="415367" y="575185"/>
            <a:ext cx="17582147" cy="1683152"/>
          </a:xfrm>
          <a:prstGeom prst="rect">
            <a:avLst/>
          </a:prstGeom>
          <a:ln w="12700">
            <a:miter lim="400000"/>
          </a:ln>
          <a:extLst>
            <a:ext uri="{C572A759-6A51-4108-AA02-DFA0A04FC94B}">
              <ma14:wrappingTextBoxFlag xmlns:ma14="http://schemas.microsoft.com/office/mac/drawingml/2011/main" val="1"/>
            </a:ext>
          </a:extLst>
        </p:spPr>
        <p:txBody>
          <a:bodyPr wrap="square" lIns="71437" tIns="71437" rIns="71437" bIns="71437" anchor="ctr">
            <a:spAutoFit/>
          </a:bodyPr>
          <a:lstStyle/>
          <a:p>
            <a:pPr algn="l">
              <a:defRPr sz="20000">
                <a:solidFill>
                  <a:srgbClr val="3EC7C0"/>
                </a:solidFill>
              </a:defRPr>
            </a:pPr>
            <a:r>
              <a:rPr lang="nb-NO" sz="10000" dirty="0" err="1" smtClean="0">
                <a:solidFill>
                  <a:srgbClr val="17BDB4"/>
                </a:solidFill>
                <a:latin typeface="Calibri" charset="0"/>
                <a:ea typeface="Calibri" charset="0"/>
                <a:cs typeface="Calibri" charset="0"/>
              </a:rPr>
              <a:t>Wide</a:t>
            </a:r>
            <a:r>
              <a:rPr lang="nb-NO" sz="10000" dirty="0" smtClean="0">
                <a:solidFill>
                  <a:srgbClr val="17BDB4"/>
                </a:solidFill>
                <a:latin typeface="Calibri" charset="0"/>
                <a:ea typeface="Calibri" charset="0"/>
                <a:cs typeface="Calibri" charset="0"/>
              </a:rPr>
              <a:t> </a:t>
            </a:r>
            <a:r>
              <a:rPr lang="nb-NO" sz="10000" dirty="0" err="1" smtClean="0">
                <a:solidFill>
                  <a:srgbClr val="17BDB4"/>
                </a:solidFill>
                <a:latin typeface="Calibri" charset="0"/>
                <a:ea typeface="Calibri" charset="0"/>
                <a:cs typeface="Calibri" charset="0"/>
              </a:rPr>
              <a:t>Column</a:t>
            </a:r>
            <a:r>
              <a:rPr lang="nb-NO" sz="10000" dirty="0" smtClean="0">
                <a:solidFill>
                  <a:srgbClr val="17BDB4"/>
                </a:solidFill>
                <a:latin typeface="Calibri" charset="0"/>
                <a:ea typeface="Calibri" charset="0"/>
                <a:cs typeface="Calibri" charset="0"/>
              </a:rPr>
              <a:t> Store</a:t>
            </a:r>
            <a:endParaRPr lang="nb-NO" sz="10000" dirty="0">
              <a:solidFill>
                <a:srgbClr val="17BDB4"/>
              </a:solidFill>
              <a:latin typeface="Calibri" charset="0"/>
              <a:ea typeface="Calibri" charset="0"/>
              <a:cs typeface="Calibri" charset="0"/>
            </a:endParaRPr>
          </a:p>
        </p:txBody>
      </p:sp>
      <p:sp>
        <p:nvSpPr>
          <p:cNvPr id="2" name="TextBox 1"/>
          <p:cNvSpPr txBox="1"/>
          <p:nvPr/>
        </p:nvSpPr>
        <p:spPr>
          <a:xfrm>
            <a:off x="415368" y="3220791"/>
            <a:ext cx="17582146" cy="47609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t" anchorCtr="0">
            <a:spAutoFit/>
          </a:bodyPr>
          <a:lstStyle/>
          <a:p>
            <a:pPr marL="685800" indent="-685800" algn="l">
              <a:lnSpc>
                <a:spcPct val="150000"/>
              </a:lnSpc>
              <a:buFont typeface="Arial" charset="0"/>
              <a:buChar char="•"/>
            </a:pPr>
            <a:r>
              <a:rPr lang="en-US" dirty="0" smtClean="0">
                <a:solidFill>
                  <a:schemeClr val="tx1">
                    <a:lumMod val="95000"/>
                  </a:schemeClr>
                </a:solidFill>
                <a:latin typeface="Calisto MT" charset="0"/>
                <a:ea typeface="Calisto MT" charset="0"/>
                <a:cs typeface="Calisto MT" charset="0"/>
              </a:rPr>
              <a:t>Extensible record store</a:t>
            </a:r>
          </a:p>
          <a:p>
            <a:pPr marL="685800" indent="-685800" algn="l">
              <a:lnSpc>
                <a:spcPct val="150000"/>
              </a:lnSpc>
              <a:buFont typeface="Arial" charset="0"/>
              <a:buChar char="•"/>
            </a:pPr>
            <a:r>
              <a:rPr lang="en-US" dirty="0" smtClean="0">
                <a:solidFill>
                  <a:schemeClr val="tx1">
                    <a:lumMod val="95000"/>
                  </a:schemeClr>
                </a:solidFill>
                <a:latin typeface="Calisto MT" charset="0"/>
                <a:ea typeface="Calisto MT" charset="0"/>
                <a:cs typeface="Calisto MT" charset="0"/>
              </a:rPr>
              <a:t>Data store for Big Data</a:t>
            </a:r>
          </a:p>
          <a:p>
            <a:pPr marL="685800" indent="-685800" algn="l">
              <a:lnSpc>
                <a:spcPct val="150000"/>
              </a:lnSpc>
              <a:buFont typeface="Arial" charset="0"/>
              <a:buChar char="•"/>
            </a:pPr>
            <a:r>
              <a:rPr lang="en-US" dirty="0" err="1" smtClean="0">
                <a:solidFill>
                  <a:schemeClr val="tx1">
                    <a:lumMod val="95000"/>
                  </a:schemeClr>
                </a:solidFill>
                <a:latin typeface="Calisto MT" charset="0"/>
                <a:ea typeface="Calisto MT" charset="0"/>
                <a:cs typeface="Calisto MT" charset="0"/>
              </a:rPr>
              <a:t>IoT</a:t>
            </a:r>
            <a:r>
              <a:rPr lang="en-US" dirty="0" smtClean="0">
                <a:solidFill>
                  <a:schemeClr val="tx1">
                    <a:lumMod val="95000"/>
                  </a:schemeClr>
                </a:solidFill>
                <a:latin typeface="Calisto MT" charset="0"/>
                <a:ea typeface="Calisto MT" charset="0"/>
                <a:cs typeface="Calisto MT" charset="0"/>
              </a:rPr>
              <a:t>, </a:t>
            </a:r>
            <a:r>
              <a:rPr lang="en-US" dirty="0" err="1" smtClean="0">
                <a:solidFill>
                  <a:schemeClr val="tx1">
                    <a:lumMod val="95000"/>
                  </a:schemeClr>
                </a:solidFill>
                <a:latin typeface="Calisto MT" charset="0"/>
                <a:ea typeface="Calisto MT" charset="0"/>
                <a:cs typeface="Calisto MT" charset="0"/>
              </a:rPr>
              <a:t>Meldingstjenester</a:t>
            </a:r>
            <a:r>
              <a:rPr lang="en-US" dirty="0" smtClean="0">
                <a:solidFill>
                  <a:schemeClr val="tx1">
                    <a:lumMod val="95000"/>
                  </a:schemeClr>
                </a:solidFill>
                <a:latin typeface="Calisto MT" charset="0"/>
                <a:ea typeface="Calisto MT" charset="0"/>
                <a:cs typeface="Calisto MT" charset="0"/>
              </a:rPr>
              <a:t>, store </a:t>
            </a:r>
            <a:r>
              <a:rPr lang="en-US" dirty="0" err="1" smtClean="0">
                <a:solidFill>
                  <a:schemeClr val="tx1">
                    <a:lumMod val="95000"/>
                  </a:schemeClr>
                </a:solidFill>
                <a:latin typeface="Calisto MT" charset="0"/>
                <a:ea typeface="Calisto MT" charset="0"/>
                <a:cs typeface="Calisto MT" charset="0"/>
              </a:rPr>
              <a:t>datamengder</a:t>
            </a:r>
            <a:endParaRPr lang="en-US" dirty="0" smtClean="0">
              <a:solidFill>
                <a:schemeClr val="tx1">
                  <a:lumMod val="95000"/>
                </a:schemeClr>
              </a:solidFill>
              <a:latin typeface="Calisto MT" charset="0"/>
              <a:ea typeface="Calisto MT" charset="0"/>
              <a:cs typeface="Calisto MT" charset="0"/>
            </a:endParaRPr>
          </a:p>
          <a:p>
            <a:pPr marL="685800" indent="-685800" algn="l">
              <a:lnSpc>
                <a:spcPct val="150000"/>
              </a:lnSpc>
              <a:buFont typeface="Arial" charset="0"/>
              <a:buChar char="•"/>
            </a:pPr>
            <a:r>
              <a:rPr lang="en-US" dirty="0" err="1" smtClean="0">
                <a:solidFill>
                  <a:schemeClr val="tx1">
                    <a:lumMod val="95000"/>
                  </a:schemeClr>
                </a:solidFill>
                <a:latin typeface="Calisto MT" charset="0"/>
                <a:ea typeface="Calisto MT" charset="0"/>
                <a:cs typeface="Calisto MT" charset="0"/>
              </a:rPr>
              <a:t>Milliarder</a:t>
            </a:r>
            <a:r>
              <a:rPr lang="en-US" dirty="0" smtClean="0">
                <a:solidFill>
                  <a:schemeClr val="tx1">
                    <a:lumMod val="95000"/>
                  </a:schemeClr>
                </a:solidFill>
                <a:latin typeface="Calisto MT" charset="0"/>
                <a:ea typeface="Calisto MT" charset="0"/>
                <a:cs typeface="Calisto MT" charset="0"/>
              </a:rPr>
              <a:t> </a:t>
            </a:r>
            <a:r>
              <a:rPr lang="en-US" dirty="0" err="1" smtClean="0">
                <a:solidFill>
                  <a:schemeClr val="tx1">
                    <a:lumMod val="95000"/>
                  </a:schemeClr>
                </a:solidFill>
                <a:latin typeface="Calisto MT" charset="0"/>
                <a:ea typeface="Calisto MT" charset="0"/>
                <a:cs typeface="Calisto MT" charset="0"/>
              </a:rPr>
              <a:t>av</a:t>
            </a:r>
            <a:r>
              <a:rPr lang="en-US" dirty="0" smtClean="0">
                <a:solidFill>
                  <a:schemeClr val="tx1">
                    <a:lumMod val="95000"/>
                  </a:schemeClr>
                </a:solidFill>
                <a:latin typeface="Calisto MT" charset="0"/>
                <a:ea typeface="Calisto MT" charset="0"/>
                <a:cs typeface="Calisto MT" charset="0"/>
              </a:rPr>
              <a:t> </a:t>
            </a:r>
            <a:r>
              <a:rPr lang="en-US" dirty="0" err="1" smtClean="0">
                <a:solidFill>
                  <a:schemeClr val="tx1">
                    <a:lumMod val="95000"/>
                  </a:schemeClr>
                </a:solidFill>
                <a:latin typeface="Calisto MT" charset="0"/>
                <a:ea typeface="Calisto MT" charset="0"/>
                <a:cs typeface="Calisto MT" charset="0"/>
              </a:rPr>
              <a:t>kolonner</a:t>
            </a:r>
            <a:r>
              <a:rPr lang="en-US" dirty="0" smtClean="0">
                <a:solidFill>
                  <a:schemeClr val="tx1">
                    <a:lumMod val="95000"/>
                  </a:schemeClr>
                </a:solidFill>
                <a:latin typeface="Calisto MT" charset="0"/>
                <a:ea typeface="Calisto MT" charset="0"/>
                <a:cs typeface="Calisto MT" charset="0"/>
              </a:rPr>
              <a:t> per rad</a:t>
            </a:r>
          </a:p>
        </p:txBody>
      </p:sp>
    </p:spTree>
    <p:extLst>
      <p:ext uri="{BB962C8B-B14F-4D97-AF65-F5344CB8AC3E}">
        <p14:creationId xmlns:p14="http://schemas.microsoft.com/office/powerpoint/2010/main" val="1326919296"/>
      </p:ext>
    </p:extLst>
  </p:cSld>
  <p:clrMapOvr>
    <a:masterClrMapping/>
  </p:clrMapOvr>
  <p:transition spd="med"/>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282828"/>
        </a:solidFill>
        <a:effectLst/>
      </p:bgPr>
    </p:bg>
    <p:spTree>
      <p:nvGrpSpPr>
        <p:cNvPr id="1" name=""/>
        <p:cNvGrpSpPr/>
        <p:nvPr/>
      </p:nvGrpSpPr>
      <p:grpSpPr>
        <a:xfrm>
          <a:off x="0" y="0"/>
          <a:ext cx="0" cy="0"/>
          <a:chOff x="0" y="0"/>
          <a:chExt cx="0" cy="0"/>
        </a:xfrm>
      </p:grpSpPr>
      <p:sp>
        <p:nvSpPr>
          <p:cNvPr id="4" name="TextBox 3"/>
          <p:cNvSpPr txBox="1"/>
          <p:nvPr/>
        </p:nvSpPr>
        <p:spPr>
          <a:xfrm flipH="1">
            <a:off x="415367" y="2771075"/>
            <a:ext cx="8399449" cy="5287941"/>
          </a:xfrm>
          <a:prstGeom prst="rect">
            <a:avLst/>
          </a:prstGeom>
          <a:solidFill>
            <a:srgbClr val="3E424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80000" tIns="180000" rIns="180000" bIns="180000" numCol="1" spcCol="38100" rtlCol="0" anchor="ctr" anchorCtr="0">
            <a:spAutoFit/>
          </a:bodyPr>
          <a:lstStyle/>
          <a:p>
            <a:pPr marL="0" marR="0" indent="0" algn="l" defTabSz="821531" rtl="0" fontAlgn="auto" latinLnBrk="0" hangingPunct="0">
              <a:spcBef>
                <a:spcPts val="0"/>
              </a:spcBef>
              <a:spcAft>
                <a:spcPts val="0"/>
              </a:spcAft>
              <a:buClrTx/>
              <a:buSzTx/>
              <a:buFontTx/>
              <a:buNone/>
              <a:tabLst/>
            </a:pPr>
            <a:r>
              <a:rPr kumimoji="0" lang="en-US" sz="4000" b="0" i="0" u="none" strike="noStrike" cap="none" spc="0" normalizeH="0" baseline="0" dirty="0" smtClean="0">
                <a:ln>
                  <a:noFill/>
                </a:ln>
                <a:solidFill>
                  <a:schemeClr val="bg1"/>
                </a:solidFill>
                <a:effectLst/>
                <a:uFillTx/>
                <a:latin typeface="Consolas" charset="0"/>
                <a:ea typeface="Consolas" charset="0"/>
                <a:cs typeface="Consolas" charset="0"/>
                <a:sym typeface="Conduit ITC Light"/>
              </a:rPr>
              <a:t>CREATE TABLE </a:t>
            </a:r>
            <a:r>
              <a:rPr kumimoji="0" lang="en-US" sz="4000" b="0" i="0" u="none" strike="noStrike" cap="none" spc="0" normalizeH="0" baseline="0" dirty="0" err="1" smtClean="0">
                <a:ln>
                  <a:noFill/>
                </a:ln>
                <a:solidFill>
                  <a:schemeClr val="bg1"/>
                </a:solidFill>
                <a:effectLst/>
                <a:uFillTx/>
                <a:latin typeface="Consolas" charset="0"/>
                <a:ea typeface="Consolas" charset="0"/>
                <a:cs typeface="Consolas" charset="0"/>
                <a:sym typeface="Conduit ITC Light"/>
              </a:rPr>
              <a:t>weather_data</a:t>
            </a:r>
            <a:endParaRPr kumimoji="0" lang="en-US" sz="4000" b="0" i="0" u="none" strike="noStrike" cap="none" spc="0" normalizeH="0" baseline="0" dirty="0" smtClean="0">
              <a:ln>
                <a:noFill/>
              </a:ln>
              <a:solidFill>
                <a:schemeClr val="bg1"/>
              </a:solidFill>
              <a:effectLst/>
              <a:uFillTx/>
              <a:latin typeface="Consolas" charset="0"/>
              <a:ea typeface="Consolas" charset="0"/>
              <a:cs typeface="Consolas" charset="0"/>
              <a:sym typeface="Conduit ITC Light"/>
            </a:endParaRPr>
          </a:p>
          <a:p>
            <a:pPr marL="0" marR="0" indent="0" algn="l" defTabSz="821531" rtl="0" fontAlgn="auto" latinLnBrk="0" hangingPunct="0">
              <a:spcBef>
                <a:spcPts val="0"/>
              </a:spcBef>
              <a:spcAft>
                <a:spcPts val="0"/>
              </a:spcAft>
              <a:buClrTx/>
              <a:buSzTx/>
              <a:buFontTx/>
              <a:buNone/>
              <a:tabLst/>
            </a:pPr>
            <a:r>
              <a:rPr lang="en-US" sz="4000" dirty="0" smtClean="0">
                <a:solidFill>
                  <a:schemeClr val="bg1"/>
                </a:solidFill>
                <a:latin typeface="Consolas" charset="0"/>
                <a:ea typeface="Consolas" charset="0"/>
                <a:cs typeface="Consolas" charset="0"/>
              </a:rPr>
              <a:t>(</a:t>
            </a:r>
          </a:p>
          <a:p>
            <a:pPr marL="0" marR="0" indent="0" algn="l" defTabSz="821531" rtl="0" fontAlgn="auto" latinLnBrk="0" hangingPunct="0">
              <a:spcBef>
                <a:spcPts val="0"/>
              </a:spcBef>
              <a:spcAft>
                <a:spcPts val="0"/>
              </a:spcAft>
              <a:buClrTx/>
              <a:buSzTx/>
              <a:buFontTx/>
              <a:buNone/>
              <a:tabLst/>
            </a:pPr>
            <a:r>
              <a:rPr lang="en-US" sz="4000" dirty="0">
                <a:solidFill>
                  <a:schemeClr val="bg1"/>
                </a:solidFill>
                <a:latin typeface="Consolas" charset="0"/>
                <a:ea typeface="Consolas" charset="0"/>
                <a:cs typeface="Consolas" charset="0"/>
              </a:rPr>
              <a:t>	</a:t>
            </a:r>
            <a:r>
              <a:rPr lang="en-US" sz="4000" dirty="0" smtClean="0">
                <a:solidFill>
                  <a:schemeClr val="bg1"/>
                </a:solidFill>
                <a:latin typeface="Consolas" charset="0"/>
                <a:ea typeface="Consolas" charset="0"/>
                <a:cs typeface="Consolas" charset="0"/>
              </a:rPr>
              <a:t>id </a:t>
            </a:r>
            <a:r>
              <a:rPr lang="en-US" sz="4000" dirty="0" smtClean="0">
                <a:solidFill>
                  <a:schemeClr val="bg1"/>
                </a:solidFill>
                <a:latin typeface="Consolas" charset="0"/>
                <a:ea typeface="Consolas" charset="0"/>
                <a:cs typeface="Consolas" charset="0"/>
              </a:rPr>
              <a:t>          INT</a:t>
            </a:r>
            <a:r>
              <a:rPr lang="en-US" sz="4000" dirty="0" smtClean="0">
                <a:solidFill>
                  <a:schemeClr val="bg1"/>
                </a:solidFill>
                <a:latin typeface="Consolas" charset="0"/>
                <a:ea typeface="Consolas" charset="0"/>
                <a:cs typeface="Consolas" charset="0"/>
              </a:rPr>
              <a:t>,</a:t>
            </a:r>
          </a:p>
          <a:p>
            <a:pPr marL="0" marR="0" indent="0" algn="l" defTabSz="821531" rtl="0" fontAlgn="auto" latinLnBrk="0" hangingPunct="0">
              <a:spcBef>
                <a:spcPts val="0"/>
              </a:spcBef>
              <a:spcAft>
                <a:spcPts val="0"/>
              </a:spcAft>
              <a:buClrTx/>
              <a:buSzTx/>
              <a:buFontTx/>
              <a:buNone/>
              <a:tabLst/>
            </a:pPr>
            <a:r>
              <a:rPr lang="en-US" sz="4000" dirty="0">
                <a:solidFill>
                  <a:schemeClr val="bg1"/>
                </a:solidFill>
                <a:latin typeface="Consolas" charset="0"/>
                <a:ea typeface="Consolas" charset="0"/>
                <a:cs typeface="Consolas" charset="0"/>
              </a:rPr>
              <a:t>	</a:t>
            </a:r>
            <a:r>
              <a:rPr lang="en-US" sz="4000" dirty="0" err="1" smtClean="0">
                <a:solidFill>
                  <a:schemeClr val="bg1"/>
                </a:solidFill>
                <a:latin typeface="Consolas" charset="0"/>
                <a:ea typeface="Consolas" charset="0"/>
                <a:cs typeface="Consolas" charset="0"/>
              </a:rPr>
              <a:t>sensor_id</a:t>
            </a:r>
            <a:r>
              <a:rPr lang="en-US" sz="4000" dirty="0" smtClean="0">
                <a:solidFill>
                  <a:schemeClr val="bg1"/>
                </a:solidFill>
                <a:latin typeface="Consolas" charset="0"/>
                <a:ea typeface="Consolas" charset="0"/>
                <a:cs typeface="Consolas" charset="0"/>
              </a:rPr>
              <a:t> </a:t>
            </a:r>
            <a:r>
              <a:rPr lang="en-US" sz="4000" dirty="0" smtClean="0">
                <a:solidFill>
                  <a:schemeClr val="bg1"/>
                </a:solidFill>
                <a:latin typeface="Consolas" charset="0"/>
                <a:ea typeface="Consolas" charset="0"/>
                <a:cs typeface="Consolas" charset="0"/>
              </a:rPr>
              <a:t>   INT</a:t>
            </a:r>
            <a:r>
              <a:rPr lang="en-US" sz="4000" dirty="0" smtClean="0">
                <a:solidFill>
                  <a:schemeClr val="bg1"/>
                </a:solidFill>
                <a:latin typeface="Consolas" charset="0"/>
                <a:ea typeface="Consolas" charset="0"/>
                <a:cs typeface="Consolas" charset="0"/>
              </a:rPr>
              <a:t>,</a:t>
            </a:r>
          </a:p>
          <a:p>
            <a:pPr marL="0" marR="0" indent="0" algn="l" defTabSz="821531" rtl="0" fontAlgn="auto" latinLnBrk="0" hangingPunct="0">
              <a:spcBef>
                <a:spcPts val="0"/>
              </a:spcBef>
              <a:spcAft>
                <a:spcPts val="0"/>
              </a:spcAft>
              <a:buClrTx/>
              <a:buSzTx/>
              <a:buFontTx/>
              <a:buNone/>
              <a:tabLst/>
            </a:pPr>
            <a:r>
              <a:rPr lang="en-US" sz="4000" dirty="0">
                <a:solidFill>
                  <a:schemeClr val="bg1"/>
                </a:solidFill>
                <a:latin typeface="Consolas" charset="0"/>
                <a:ea typeface="Consolas" charset="0"/>
                <a:cs typeface="Consolas" charset="0"/>
              </a:rPr>
              <a:t>	</a:t>
            </a:r>
            <a:r>
              <a:rPr lang="en-US" sz="4000" dirty="0" smtClean="0">
                <a:solidFill>
                  <a:schemeClr val="bg1"/>
                </a:solidFill>
                <a:latin typeface="Consolas" charset="0"/>
                <a:ea typeface="Consolas" charset="0"/>
                <a:cs typeface="Consolas" charset="0"/>
              </a:rPr>
              <a:t>timestamp </a:t>
            </a:r>
            <a:r>
              <a:rPr lang="en-US" sz="4000" dirty="0" smtClean="0">
                <a:solidFill>
                  <a:schemeClr val="bg1"/>
                </a:solidFill>
                <a:latin typeface="Consolas" charset="0"/>
                <a:ea typeface="Consolas" charset="0"/>
                <a:cs typeface="Consolas" charset="0"/>
              </a:rPr>
              <a:t>   TIMESTAMP,</a:t>
            </a:r>
            <a:endParaRPr lang="en-US" sz="4000" dirty="0" smtClean="0">
              <a:solidFill>
                <a:schemeClr val="bg1"/>
              </a:solidFill>
              <a:latin typeface="Consolas" charset="0"/>
              <a:ea typeface="Consolas" charset="0"/>
              <a:cs typeface="Consolas" charset="0"/>
            </a:endParaRPr>
          </a:p>
          <a:p>
            <a:pPr marL="0" marR="0" indent="0" algn="l" defTabSz="821531" rtl="0" fontAlgn="auto" latinLnBrk="0" hangingPunct="0">
              <a:spcBef>
                <a:spcPts val="0"/>
              </a:spcBef>
              <a:spcAft>
                <a:spcPts val="0"/>
              </a:spcAft>
              <a:buClrTx/>
              <a:buSzTx/>
              <a:buFontTx/>
              <a:buNone/>
              <a:tabLst/>
            </a:pPr>
            <a:r>
              <a:rPr lang="en-US" sz="4000" dirty="0">
                <a:solidFill>
                  <a:schemeClr val="bg1"/>
                </a:solidFill>
                <a:latin typeface="Consolas" charset="0"/>
                <a:ea typeface="Consolas" charset="0"/>
                <a:cs typeface="Consolas" charset="0"/>
              </a:rPr>
              <a:t>	</a:t>
            </a:r>
            <a:r>
              <a:rPr lang="en-US" sz="4000" dirty="0" smtClean="0">
                <a:solidFill>
                  <a:schemeClr val="bg1"/>
                </a:solidFill>
                <a:latin typeface="Consolas" charset="0"/>
                <a:ea typeface="Consolas" charset="0"/>
                <a:cs typeface="Consolas" charset="0"/>
              </a:rPr>
              <a:t>temperature </a:t>
            </a:r>
            <a:r>
              <a:rPr lang="en-US" sz="4000" dirty="0" smtClean="0">
                <a:solidFill>
                  <a:schemeClr val="bg1"/>
                </a:solidFill>
                <a:latin typeface="Consolas" charset="0"/>
                <a:ea typeface="Consolas" charset="0"/>
                <a:cs typeface="Consolas" charset="0"/>
              </a:rPr>
              <a:t> FLOAT,</a:t>
            </a:r>
            <a:endParaRPr lang="en-US" sz="4000" dirty="0" smtClean="0">
              <a:solidFill>
                <a:schemeClr val="bg1"/>
              </a:solidFill>
              <a:latin typeface="Consolas" charset="0"/>
              <a:ea typeface="Consolas" charset="0"/>
              <a:cs typeface="Consolas" charset="0"/>
            </a:endParaRPr>
          </a:p>
          <a:p>
            <a:pPr marL="0" marR="0" indent="0" algn="l" defTabSz="821531" rtl="0" fontAlgn="auto" latinLnBrk="0" hangingPunct="0">
              <a:spcBef>
                <a:spcPts val="0"/>
              </a:spcBef>
              <a:spcAft>
                <a:spcPts val="0"/>
              </a:spcAft>
              <a:buClrTx/>
              <a:buSzTx/>
              <a:buFontTx/>
              <a:buNone/>
              <a:tabLst/>
            </a:pPr>
            <a:r>
              <a:rPr lang="en-US" sz="4000" dirty="0">
                <a:solidFill>
                  <a:schemeClr val="bg1"/>
                </a:solidFill>
                <a:latin typeface="Consolas" charset="0"/>
                <a:ea typeface="Consolas" charset="0"/>
                <a:cs typeface="Consolas" charset="0"/>
              </a:rPr>
              <a:t>	</a:t>
            </a:r>
            <a:r>
              <a:rPr lang="en-US" sz="4000" dirty="0" smtClean="0">
                <a:solidFill>
                  <a:schemeClr val="bg1"/>
                </a:solidFill>
                <a:latin typeface="Consolas" charset="0"/>
                <a:ea typeface="Consolas" charset="0"/>
                <a:cs typeface="Consolas" charset="0"/>
              </a:rPr>
              <a:t>PRIMARY KEY (id)</a:t>
            </a:r>
          </a:p>
          <a:p>
            <a:pPr marL="0" marR="0" indent="0" algn="l" defTabSz="821531" rtl="0" fontAlgn="auto" latinLnBrk="0" hangingPunct="0">
              <a:spcBef>
                <a:spcPts val="0"/>
              </a:spcBef>
              <a:spcAft>
                <a:spcPts val="0"/>
              </a:spcAft>
              <a:buClrTx/>
              <a:buSzTx/>
              <a:buFontTx/>
              <a:buNone/>
              <a:tabLst/>
            </a:pPr>
            <a:r>
              <a:rPr kumimoji="0" lang="en-US" sz="4000" b="0" i="0" u="none" strike="noStrike" cap="none" spc="0" normalizeH="0" baseline="0" dirty="0">
                <a:ln>
                  <a:noFill/>
                </a:ln>
                <a:solidFill>
                  <a:schemeClr val="bg1"/>
                </a:solidFill>
                <a:effectLst/>
                <a:uFillTx/>
                <a:latin typeface="Consolas" charset="0"/>
                <a:ea typeface="Consolas" charset="0"/>
                <a:cs typeface="Consolas" charset="0"/>
                <a:sym typeface="Conduit ITC Light"/>
              </a:rPr>
              <a:t>)</a:t>
            </a:r>
          </a:p>
        </p:txBody>
      </p:sp>
      <p:sp>
        <p:nvSpPr>
          <p:cNvPr id="5" name="Shape 119"/>
          <p:cNvSpPr/>
          <p:nvPr/>
        </p:nvSpPr>
        <p:spPr>
          <a:xfrm>
            <a:off x="415367" y="575185"/>
            <a:ext cx="17582147" cy="1683152"/>
          </a:xfrm>
          <a:prstGeom prst="rect">
            <a:avLst/>
          </a:prstGeom>
          <a:ln w="12700">
            <a:miter lim="400000"/>
          </a:ln>
          <a:extLst>
            <a:ext uri="{C572A759-6A51-4108-AA02-DFA0A04FC94B}">
              <ma14:wrappingTextBoxFlag xmlns:ma14="http://schemas.microsoft.com/office/mac/drawingml/2011/main" val="1"/>
            </a:ext>
          </a:extLst>
        </p:spPr>
        <p:txBody>
          <a:bodyPr wrap="square" lIns="71437" tIns="71437" rIns="71437" bIns="71437" anchor="ctr">
            <a:spAutoFit/>
          </a:bodyPr>
          <a:lstStyle/>
          <a:p>
            <a:pPr algn="l">
              <a:defRPr sz="20000">
                <a:solidFill>
                  <a:srgbClr val="3EC7C0"/>
                </a:solidFill>
              </a:defRPr>
            </a:pPr>
            <a:r>
              <a:rPr lang="nb-NO" sz="10000" dirty="0" smtClean="0">
                <a:solidFill>
                  <a:srgbClr val="17BDB4"/>
                </a:solidFill>
                <a:latin typeface="Calibri" charset="0"/>
                <a:ea typeface="Calibri" charset="0"/>
                <a:cs typeface="Calibri" charset="0"/>
              </a:rPr>
              <a:t>Relasjonsdatabase</a:t>
            </a:r>
            <a:endParaRPr lang="nb-NO" sz="10000" dirty="0">
              <a:solidFill>
                <a:srgbClr val="17BDB4"/>
              </a:solidFill>
              <a:latin typeface="Calibri" charset="0"/>
              <a:ea typeface="Calibri" charset="0"/>
              <a:cs typeface="Calibri" charset="0"/>
            </a:endParaRPr>
          </a:p>
        </p:txBody>
      </p:sp>
      <p:graphicFrame>
        <p:nvGraphicFramePr>
          <p:cNvPr id="7" name="Table 6"/>
          <p:cNvGraphicFramePr>
            <a:graphicFrameLocks noGrp="1"/>
          </p:cNvGraphicFramePr>
          <p:nvPr>
            <p:extLst>
              <p:ext uri="{D42A27DB-BD31-4B8C-83A1-F6EECF244321}">
                <p14:modId xmlns:p14="http://schemas.microsoft.com/office/powerpoint/2010/main" val="531123841"/>
              </p:ext>
            </p:extLst>
          </p:nvPr>
        </p:nvGraphicFramePr>
        <p:xfrm>
          <a:off x="415366" y="8860550"/>
          <a:ext cx="17582148" cy="4198440"/>
        </p:xfrm>
        <a:graphic>
          <a:graphicData uri="http://schemas.openxmlformats.org/drawingml/2006/table">
            <a:tbl>
              <a:tblPr/>
              <a:tblGrid>
                <a:gridCol w="1742618"/>
                <a:gridCol w="3803904"/>
                <a:gridCol w="7168896"/>
                <a:gridCol w="4866730"/>
              </a:tblGrid>
              <a:tr h="1025023">
                <a:tc>
                  <a:txBody>
                    <a:bodyPr/>
                    <a:lstStyle/>
                    <a:p>
                      <a:pPr algn="l" fontAlgn="b"/>
                      <a:r>
                        <a:rPr lang="en-US" sz="6100" b="1" i="0" u="none" strike="noStrike" dirty="0" smtClean="0">
                          <a:solidFill>
                            <a:srgbClr val="000000"/>
                          </a:solidFill>
                          <a:effectLst/>
                          <a:latin typeface="Calibri" charset="0"/>
                        </a:rPr>
                        <a:t>id</a:t>
                      </a:r>
                      <a:endParaRPr lang="en-US" sz="6100" b="1" i="0" u="none" strike="noStrike" dirty="0">
                        <a:solidFill>
                          <a:srgbClr val="000000"/>
                        </a:solidFill>
                        <a:effectLst/>
                        <a:latin typeface="Calibri" charset="0"/>
                      </a:endParaRPr>
                    </a:p>
                  </a:txBody>
                  <a:tcPr marL="288000" marR="288000" marT="180000" marB="180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l" fontAlgn="b"/>
                      <a:r>
                        <a:rPr lang="en-US" sz="6100" b="1" i="0" u="none" strike="noStrike" dirty="0" err="1" smtClean="0">
                          <a:solidFill>
                            <a:srgbClr val="000000"/>
                          </a:solidFill>
                          <a:effectLst/>
                          <a:latin typeface="Calibri" charset="0"/>
                        </a:rPr>
                        <a:t>sensor_id</a:t>
                      </a:r>
                      <a:endParaRPr lang="en-US" sz="6100" b="1" i="0" u="none" strike="noStrike" dirty="0">
                        <a:solidFill>
                          <a:srgbClr val="000000"/>
                        </a:solidFill>
                        <a:effectLst/>
                        <a:latin typeface="Calibri" charset="0"/>
                      </a:endParaRPr>
                    </a:p>
                  </a:txBody>
                  <a:tcPr marL="288000" marR="288000" marT="180000" marB="180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l" fontAlgn="b"/>
                      <a:r>
                        <a:rPr lang="en-US" sz="6100" b="1" i="0" u="none" strike="noStrike" dirty="0" smtClean="0">
                          <a:solidFill>
                            <a:srgbClr val="000000"/>
                          </a:solidFill>
                          <a:effectLst/>
                          <a:latin typeface="Calibri" charset="0"/>
                        </a:rPr>
                        <a:t>timestamp</a:t>
                      </a:r>
                      <a:endParaRPr lang="en-US" sz="6100" b="1" i="0" u="none" strike="noStrike" dirty="0">
                        <a:solidFill>
                          <a:srgbClr val="000000"/>
                        </a:solidFill>
                        <a:effectLst/>
                        <a:latin typeface="Calibri" charset="0"/>
                      </a:endParaRPr>
                    </a:p>
                  </a:txBody>
                  <a:tcPr marL="288000" marR="288000" marT="180000" marB="180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l" fontAlgn="b"/>
                      <a:r>
                        <a:rPr lang="en-US" sz="6100" b="1" i="0" u="none" strike="noStrike" dirty="0" smtClean="0">
                          <a:solidFill>
                            <a:srgbClr val="000000"/>
                          </a:solidFill>
                          <a:effectLst/>
                          <a:latin typeface="Calibri" charset="0"/>
                        </a:rPr>
                        <a:t>temperature</a:t>
                      </a:r>
                      <a:endParaRPr lang="en-US" sz="6100" b="1" i="0" u="none" strike="noStrike" dirty="0">
                        <a:solidFill>
                          <a:srgbClr val="000000"/>
                        </a:solidFill>
                        <a:effectLst/>
                        <a:latin typeface="Calibri" charset="0"/>
                      </a:endParaRPr>
                    </a:p>
                  </a:txBody>
                  <a:tcPr marL="288000" marR="288000" marT="180000" marB="180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r>
              <a:tr h="683349">
                <a:tc>
                  <a:txBody>
                    <a:bodyPr/>
                    <a:lstStyle/>
                    <a:p>
                      <a:pPr algn="l" fontAlgn="b"/>
                      <a:r>
                        <a:rPr lang="en-US" sz="4000" b="0" i="0" u="none" strike="noStrike" dirty="0" smtClean="0">
                          <a:solidFill>
                            <a:srgbClr val="000000"/>
                          </a:solidFill>
                          <a:effectLst/>
                          <a:latin typeface="Calibri" charset="0"/>
                        </a:rPr>
                        <a:t>1</a:t>
                      </a:r>
                      <a:endParaRPr lang="en-US" sz="4000" b="0" i="0" u="none" strike="noStrike" dirty="0">
                        <a:solidFill>
                          <a:srgbClr val="000000"/>
                        </a:solidFill>
                        <a:effectLst/>
                        <a:latin typeface="Calibri" charset="0"/>
                      </a:endParaRPr>
                    </a:p>
                  </a:txBody>
                  <a:tcPr marL="288000" marR="288000" marT="180000" marB="180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4000" b="0" i="0" u="none" strike="noStrike" dirty="0" smtClean="0">
                          <a:solidFill>
                            <a:srgbClr val="000000"/>
                          </a:solidFill>
                          <a:effectLst/>
                          <a:latin typeface="Calibri" charset="0"/>
                        </a:rPr>
                        <a:t>1</a:t>
                      </a:r>
                      <a:endParaRPr lang="en-US" sz="4000" b="0" i="0" u="none" strike="noStrike" dirty="0">
                        <a:solidFill>
                          <a:srgbClr val="000000"/>
                        </a:solidFill>
                        <a:effectLst/>
                        <a:latin typeface="Calibri" charset="0"/>
                      </a:endParaRPr>
                    </a:p>
                  </a:txBody>
                  <a:tcPr marL="288000" marR="288000" marT="180000" marB="180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4000" b="0" i="0" u="none" strike="noStrike" dirty="0" smtClean="0">
                          <a:solidFill>
                            <a:srgbClr val="000000"/>
                          </a:solidFill>
                          <a:effectLst/>
                          <a:latin typeface="Calibri" charset="0"/>
                        </a:rPr>
                        <a:t>2016-01-01T00:01:00.000Z</a:t>
                      </a:r>
                      <a:endParaRPr lang="en-US" sz="4000" b="0" i="0" u="none" strike="noStrike" dirty="0">
                        <a:solidFill>
                          <a:srgbClr val="000000"/>
                        </a:solidFill>
                        <a:effectLst/>
                        <a:latin typeface="Calibri" charset="0"/>
                      </a:endParaRPr>
                    </a:p>
                  </a:txBody>
                  <a:tcPr marL="288000" marR="288000" marT="180000" marB="180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US" sz="4000" b="0" i="0" u="none" strike="noStrike" dirty="0" smtClean="0">
                          <a:solidFill>
                            <a:srgbClr val="000000"/>
                          </a:solidFill>
                          <a:effectLst/>
                          <a:latin typeface="Calibri" charset="0"/>
                        </a:rPr>
                        <a:t>20.0</a:t>
                      </a:r>
                      <a:endParaRPr lang="en-US" sz="4000" b="0" i="0" u="none" strike="noStrike" dirty="0">
                        <a:solidFill>
                          <a:srgbClr val="000000"/>
                        </a:solidFill>
                        <a:effectLst/>
                        <a:latin typeface="Calibri" charset="0"/>
                      </a:endParaRPr>
                    </a:p>
                  </a:txBody>
                  <a:tcPr marL="288000" marR="288000" marT="180000" marB="180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683349">
                <a:tc>
                  <a:txBody>
                    <a:bodyPr/>
                    <a:lstStyle/>
                    <a:p>
                      <a:pPr algn="l" fontAlgn="b"/>
                      <a:r>
                        <a:rPr lang="is-IS" sz="4000" b="0" i="0" u="none" strike="noStrike" dirty="0" smtClean="0">
                          <a:solidFill>
                            <a:srgbClr val="000000"/>
                          </a:solidFill>
                          <a:effectLst/>
                          <a:latin typeface="Calibri" charset="0"/>
                        </a:rPr>
                        <a:t>2</a:t>
                      </a:r>
                      <a:endParaRPr lang="is-IS" sz="4000" b="0" i="0" u="none" strike="noStrike" dirty="0">
                        <a:solidFill>
                          <a:srgbClr val="000000"/>
                        </a:solidFill>
                        <a:effectLst/>
                        <a:latin typeface="Calibri" charset="0"/>
                      </a:endParaRPr>
                    </a:p>
                  </a:txBody>
                  <a:tcPr marL="288000" marR="288000" marT="180000" marB="180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4000" b="0" i="0" u="none" strike="noStrike" dirty="0" smtClean="0">
                          <a:solidFill>
                            <a:srgbClr val="000000"/>
                          </a:solidFill>
                          <a:effectLst/>
                          <a:latin typeface="Calibri" charset="0"/>
                        </a:rPr>
                        <a:t>1</a:t>
                      </a:r>
                      <a:endParaRPr lang="en-US" sz="4000" b="0" i="0" u="none" strike="noStrike" dirty="0">
                        <a:solidFill>
                          <a:srgbClr val="000000"/>
                        </a:solidFill>
                        <a:effectLst/>
                        <a:latin typeface="Calibri" charset="0"/>
                      </a:endParaRPr>
                    </a:p>
                  </a:txBody>
                  <a:tcPr marL="288000" marR="288000" marT="180000" marB="180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marR="0" indent="0" algn="l" defTabSz="821531" rtl="0" eaLnBrk="1" fontAlgn="b" latinLnBrk="0" hangingPunct="1">
                        <a:lnSpc>
                          <a:spcPct val="100000"/>
                        </a:lnSpc>
                        <a:spcBef>
                          <a:spcPts val="0"/>
                        </a:spcBef>
                        <a:spcAft>
                          <a:spcPts val="0"/>
                        </a:spcAft>
                        <a:buClrTx/>
                        <a:buSzTx/>
                        <a:buFontTx/>
                        <a:buNone/>
                        <a:tabLst/>
                        <a:defRPr/>
                      </a:pPr>
                      <a:r>
                        <a:rPr lang="en-US" sz="4000" b="0" i="0" u="none" strike="noStrike" dirty="0" smtClean="0">
                          <a:solidFill>
                            <a:srgbClr val="000000"/>
                          </a:solidFill>
                          <a:effectLst/>
                          <a:latin typeface="Calibri" charset="0"/>
                        </a:rPr>
                        <a:t>2016-01-01T00:02:00.000Z</a:t>
                      </a:r>
                    </a:p>
                  </a:txBody>
                  <a:tcPr marL="288000" marR="288000" marT="180000" marB="180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is-IS" sz="4000" b="0" i="0" u="none" strike="noStrike" dirty="0" smtClean="0">
                          <a:solidFill>
                            <a:srgbClr val="000000"/>
                          </a:solidFill>
                          <a:effectLst/>
                          <a:latin typeface="Calibri" charset="0"/>
                        </a:rPr>
                        <a:t>20.1</a:t>
                      </a:r>
                      <a:endParaRPr lang="is-IS" sz="4000" b="0" i="0" u="none" strike="noStrike" dirty="0">
                        <a:solidFill>
                          <a:srgbClr val="000000"/>
                        </a:solidFill>
                        <a:effectLst/>
                        <a:latin typeface="Calibri" charset="0"/>
                      </a:endParaRPr>
                    </a:p>
                  </a:txBody>
                  <a:tcPr marL="288000" marR="288000" marT="180000" marB="180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683349">
                <a:tc>
                  <a:txBody>
                    <a:bodyPr/>
                    <a:lstStyle/>
                    <a:p>
                      <a:pPr algn="l" fontAlgn="b"/>
                      <a:r>
                        <a:rPr lang="en-US" sz="4000" b="0" i="0" u="none" strike="noStrike" dirty="0" smtClean="0">
                          <a:solidFill>
                            <a:srgbClr val="000000"/>
                          </a:solidFill>
                          <a:effectLst/>
                          <a:latin typeface="Calibri" charset="0"/>
                        </a:rPr>
                        <a:t>3</a:t>
                      </a:r>
                      <a:endParaRPr lang="en-US" sz="4000" b="0" i="0" u="none" strike="noStrike" dirty="0">
                        <a:solidFill>
                          <a:srgbClr val="000000"/>
                        </a:solidFill>
                        <a:effectLst/>
                        <a:latin typeface="Calibri" charset="0"/>
                      </a:endParaRPr>
                    </a:p>
                  </a:txBody>
                  <a:tcPr marL="288000" marR="288000" marT="180000" marB="180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4000" b="0" i="0" u="none" strike="noStrike" dirty="0" smtClean="0">
                          <a:solidFill>
                            <a:srgbClr val="000000"/>
                          </a:solidFill>
                          <a:effectLst/>
                          <a:latin typeface="Calibri" charset="0"/>
                        </a:rPr>
                        <a:t>1</a:t>
                      </a:r>
                      <a:endParaRPr lang="en-US" sz="4000" b="0" i="0" u="none" strike="noStrike" dirty="0">
                        <a:solidFill>
                          <a:srgbClr val="000000"/>
                        </a:solidFill>
                        <a:effectLst/>
                        <a:latin typeface="Calibri" charset="0"/>
                      </a:endParaRPr>
                    </a:p>
                  </a:txBody>
                  <a:tcPr marL="288000" marR="288000" marT="180000" marB="180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marR="0" indent="0" algn="l" defTabSz="821531" rtl="0" eaLnBrk="1" fontAlgn="b" latinLnBrk="0" hangingPunct="1">
                        <a:lnSpc>
                          <a:spcPct val="100000"/>
                        </a:lnSpc>
                        <a:spcBef>
                          <a:spcPts val="0"/>
                        </a:spcBef>
                        <a:spcAft>
                          <a:spcPts val="0"/>
                        </a:spcAft>
                        <a:buClrTx/>
                        <a:buSzTx/>
                        <a:buFontTx/>
                        <a:buNone/>
                        <a:tabLst/>
                        <a:defRPr/>
                      </a:pPr>
                      <a:r>
                        <a:rPr lang="en-US" sz="4000" b="0" i="0" u="none" strike="noStrike" dirty="0" smtClean="0">
                          <a:solidFill>
                            <a:srgbClr val="000000"/>
                          </a:solidFill>
                          <a:effectLst/>
                          <a:latin typeface="Calibri" charset="0"/>
                        </a:rPr>
                        <a:t>2016-01-01T00:03:00.000Z</a:t>
                      </a:r>
                    </a:p>
                  </a:txBody>
                  <a:tcPr marL="288000" marR="288000" marT="180000" marB="180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is-IS" sz="4000" b="0" i="0" u="none" strike="noStrike" dirty="0" smtClean="0">
                          <a:solidFill>
                            <a:srgbClr val="000000"/>
                          </a:solidFill>
                          <a:effectLst/>
                          <a:latin typeface="Calibri" charset="0"/>
                        </a:rPr>
                        <a:t>20.2</a:t>
                      </a:r>
                      <a:endParaRPr lang="is-IS" sz="4000" b="0" i="0" u="none" strike="noStrike" dirty="0">
                        <a:solidFill>
                          <a:srgbClr val="000000"/>
                        </a:solidFill>
                        <a:effectLst/>
                        <a:latin typeface="Calibri" charset="0"/>
                      </a:endParaRPr>
                    </a:p>
                  </a:txBody>
                  <a:tcPr marL="288000" marR="288000" marT="180000" marB="180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bl>
          </a:graphicData>
        </a:graphic>
      </p:graphicFrame>
    </p:spTree>
    <p:extLst>
      <p:ext uri="{BB962C8B-B14F-4D97-AF65-F5344CB8AC3E}">
        <p14:creationId xmlns:p14="http://schemas.microsoft.com/office/powerpoint/2010/main" val="2094796838"/>
      </p:ext>
    </p:extLst>
  </p:cSld>
  <p:clrMapOvr>
    <a:masterClrMapping/>
  </p:clrMapOvr>
  <p:transition spd="med"/>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282828"/>
        </a:solidFill>
        <a:effectLst/>
      </p:bgPr>
    </p:bg>
    <p:spTree>
      <p:nvGrpSpPr>
        <p:cNvPr id="1" name=""/>
        <p:cNvGrpSpPr/>
        <p:nvPr/>
      </p:nvGrpSpPr>
      <p:grpSpPr>
        <a:xfrm>
          <a:off x="0" y="0"/>
          <a:ext cx="0" cy="0"/>
          <a:chOff x="0" y="0"/>
          <a:chExt cx="0" cy="0"/>
        </a:xfrm>
      </p:grpSpPr>
      <p:sp>
        <p:nvSpPr>
          <p:cNvPr id="4" name="TextBox 3"/>
          <p:cNvSpPr txBox="1"/>
          <p:nvPr/>
        </p:nvSpPr>
        <p:spPr>
          <a:xfrm flipH="1">
            <a:off x="415365" y="3706221"/>
            <a:ext cx="10850042" cy="4453141"/>
          </a:xfrm>
          <a:prstGeom prst="rect">
            <a:avLst/>
          </a:prstGeom>
          <a:solidFill>
            <a:srgbClr val="3E424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l" defTabSz="821531" rtl="0" fontAlgn="auto" latinLnBrk="0" hangingPunct="0">
              <a:spcBef>
                <a:spcPts val="0"/>
              </a:spcBef>
              <a:spcAft>
                <a:spcPts val="0"/>
              </a:spcAft>
              <a:buClrTx/>
              <a:buSzTx/>
              <a:buFontTx/>
              <a:buNone/>
              <a:tabLst/>
            </a:pPr>
            <a:r>
              <a:rPr kumimoji="0" lang="en-US" sz="4000" b="0" i="0" u="none" strike="noStrike" cap="none" spc="0" normalizeH="0" baseline="0" dirty="0" smtClean="0">
                <a:ln>
                  <a:noFill/>
                </a:ln>
                <a:solidFill>
                  <a:schemeClr val="bg1"/>
                </a:solidFill>
                <a:effectLst/>
                <a:uFillTx/>
                <a:latin typeface="Consolas" charset="0"/>
                <a:ea typeface="Consolas" charset="0"/>
                <a:cs typeface="Consolas" charset="0"/>
                <a:sym typeface="Conduit ITC Light"/>
              </a:rPr>
              <a:t>CREATE TABLE </a:t>
            </a:r>
            <a:r>
              <a:rPr kumimoji="0" lang="en-US" sz="4000" b="0" i="0" u="none" strike="noStrike" cap="none" spc="0" normalizeH="0" baseline="0" dirty="0" err="1" smtClean="0">
                <a:ln>
                  <a:noFill/>
                </a:ln>
                <a:solidFill>
                  <a:schemeClr val="bg1"/>
                </a:solidFill>
                <a:effectLst/>
                <a:uFillTx/>
                <a:latin typeface="Consolas" charset="0"/>
                <a:ea typeface="Consolas" charset="0"/>
                <a:cs typeface="Consolas" charset="0"/>
                <a:sym typeface="Conduit ITC Light"/>
              </a:rPr>
              <a:t>weather_data</a:t>
            </a:r>
            <a:endParaRPr kumimoji="0" lang="en-US" sz="4000" b="0" i="0" u="none" strike="noStrike" cap="none" spc="0" normalizeH="0" baseline="0" dirty="0" smtClean="0">
              <a:ln>
                <a:noFill/>
              </a:ln>
              <a:solidFill>
                <a:schemeClr val="bg1"/>
              </a:solidFill>
              <a:effectLst/>
              <a:uFillTx/>
              <a:latin typeface="Consolas" charset="0"/>
              <a:ea typeface="Consolas" charset="0"/>
              <a:cs typeface="Consolas" charset="0"/>
              <a:sym typeface="Conduit ITC Light"/>
            </a:endParaRPr>
          </a:p>
          <a:p>
            <a:pPr marL="0" marR="0" indent="0" algn="l" defTabSz="821531" rtl="0" fontAlgn="auto" latinLnBrk="0" hangingPunct="0">
              <a:spcBef>
                <a:spcPts val="0"/>
              </a:spcBef>
              <a:spcAft>
                <a:spcPts val="0"/>
              </a:spcAft>
              <a:buClrTx/>
              <a:buSzTx/>
              <a:buFontTx/>
              <a:buNone/>
              <a:tabLst/>
            </a:pPr>
            <a:r>
              <a:rPr lang="en-US" sz="4000" dirty="0" smtClean="0">
                <a:solidFill>
                  <a:schemeClr val="bg1"/>
                </a:solidFill>
                <a:latin typeface="Consolas" charset="0"/>
                <a:ea typeface="Consolas" charset="0"/>
                <a:cs typeface="Consolas" charset="0"/>
              </a:rPr>
              <a:t>(</a:t>
            </a:r>
          </a:p>
          <a:p>
            <a:pPr marL="0" marR="0" indent="0" algn="l" defTabSz="821531" rtl="0" fontAlgn="auto" latinLnBrk="0" hangingPunct="0">
              <a:spcBef>
                <a:spcPts val="0"/>
              </a:spcBef>
              <a:spcAft>
                <a:spcPts val="0"/>
              </a:spcAft>
              <a:buClrTx/>
              <a:buSzTx/>
              <a:buFontTx/>
              <a:buNone/>
              <a:tabLst/>
            </a:pPr>
            <a:r>
              <a:rPr lang="en-US" sz="4000" dirty="0">
                <a:solidFill>
                  <a:schemeClr val="bg1"/>
                </a:solidFill>
                <a:latin typeface="Consolas" charset="0"/>
                <a:ea typeface="Consolas" charset="0"/>
                <a:cs typeface="Consolas" charset="0"/>
              </a:rPr>
              <a:t>	</a:t>
            </a:r>
            <a:r>
              <a:rPr lang="en-US" sz="4000" dirty="0" err="1" smtClean="0">
                <a:solidFill>
                  <a:schemeClr val="bg1"/>
                </a:solidFill>
                <a:latin typeface="Consolas" charset="0"/>
                <a:ea typeface="Consolas" charset="0"/>
                <a:cs typeface="Consolas" charset="0"/>
              </a:rPr>
              <a:t>sensor_id</a:t>
            </a:r>
            <a:r>
              <a:rPr lang="en-US" sz="4000" dirty="0" smtClean="0">
                <a:solidFill>
                  <a:schemeClr val="bg1"/>
                </a:solidFill>
                <a:latin typeface="Consolas" charset="0"/>
                <a:ea typeface="Consolas" charset="0"/>
                <a:cs typeface="Consolas" charset="0"/>
              </a:rPr>
              <a:t> </a:t>
            </a:r>
            <a:r>
              <a:rPr lang="en-US" sz="4000" dirty="0" smtClean="0">
                <a:solidFill>
                  <a:schemeClr val="bg1"/>
                </a:solidFill>
                <a:latin typeface="Consolas" charset="0"/>
                <a:ea typeface="Consolas" charset="0"/>
                <a:cs typeface="Consolas" charset="0"/>
              </a:rPr>
              <a:t>   INT</a:t>
            </a:r>
            <a:r>
              <a:rPr lang="en-US" sz="4000" dirty="0" smtClean="0">
                <a:solidFill>
                  <a:schemeClr val="bg1"/>
                </a:solidFill>
                <a:latin typeface="Consolas" charset="0"/>
                <a:ea typeface="Consolas" charset="0"/>
                <a:cs typeface="Consolas" charset="0"/>
              </a:rPr>
              <a:t>,</a:t>
            </a:r>
          </a:p>
          <a:p>
            <a:pPr marL="0" marR="0" indent="0" algn="l" defTabSz="821531" rtl="0" fontAlgn="auto" latinLnBrk="0" hangingPunct="0">
              <a:spcBef>
                <a:spcPts val="0"/>
              </a:spcBef>
              <a:spcAft>
                <a:spcPts val="0"/>
              </a:spcAft>
              <a:buClrTx/>
              <a:buSzTx/>
              <a:buFontTx/>
              <a:buNone/>
              <a:tabLst/>
            </a:pPr>
            <a:r>
              <a:rPr lang="en-US" sz="4000" dirty="0">
                <a:solidFill>
                  <a:schemeClr val="bg1"/>
                </a:solidFill>
                <a:latin typeface="Consolas" charset="0"/>
                <a:ea typeface="Consolas" charset="0"/>
                <a:cs typeface="Consolas" charset="0"/>
              </a:rPr>
              <a:t>	</a:t>
            </a:r>
            <a:r>
              <a:rPr lang="en-US" sz="4000" dirty="0" smtClean="0">
                <a:solidFill>
                  <a:schemeClr val="bg1"/>
                </a:solidFill>
                <a:latin typeface="Consolas" charset="0"/>
                <a:ea typeface="Consolas" charset="0"/>
                <a:cs typeface="Consolas" charset="0"/>
              </a:rPr>
              <a:t>timestamp </a:t>
            </a:r>
            <a:r>
              <a:rPr lang="en-US" sz="4000" dirty="0" smtClean="0">
                <a:solidFill>
                  <a:schemeClr val="bg1"/>
                </a:solidFill>
                <a:latin typeface="Consolas" charset="0"/>
                <a:ea typeface="Consolas" charset="0"/>
                <a:cs typeface="Consolas" charset="0"/>
              </a:rPr>
              <a:t>   TIMESTAMP,</a:t>
            </a:r>
            <a:endParaRPr lang="en-US" sz="4000" dirty="0" smtClean="0">
              <a:solidFill>
                <a:schemeClr val="bg1"/>
              </a:solidFill>
              <a:latin typeface="Consolas" charset="0"/>
              <a:ea typeface="Consolas" charset="0"/>
              <a:cs typeface="Consolas" charset="0"/>
            </a:endParaRPr>
          </a:p>
          <a:p>
            <a:pPr marL="0" marR="0" indent="0" algn="l" defTabSz="821531" rtl="0" fontAlgn="auto" latinLnBrk="0" hangingPunct="0">
              <a:spcBef>
                <a:spcPts val="0"/>
              </a:spcBef>
              <a:spcAft>
                <a:spcPts val="0"/>
              </a:spcAft>
              <a:buClrTx/>
              <a:buSzTx/>
              <a:buFontTx/>
              <a:buNone/>
              <a:tabLst/>
            </a:pPr>
            <a:r>
              <a:rPr lang="en-US" sz="4000" dirty="0">
                <a:solidFill>
                  <a:schemeClr val="bg1"/>
                </a:solidFill>
                <a:latin typeface="Consolas" charset="0"/>
                <a:ea typeface="Consolas" charset="0"/>
                <a:cs typeface="Consolas" charset="0"/>
              </a:rPr>
              <a:t>	</a:t>
            </a:r>
            <a:r>
              <a:rPr lang="en-US" sz="4000" dirty="0" smtClean="0">
                <a:solidFill>
                  <a:schemeClr val="bg1"/>
                </a:solidFill>
                <a:latin typeface="Consolas" charset="0"/>
                <a:ea typeface="Consolas" charset="0"/>
                <a:cs typeface="Consolas" charset="0"/>
              </a:rPr>
              <a:t>temperature </a:t>
            </a:r>
            <a:r>
              <a:rPr lang="en-US" sz="4000" dirty="0" smtClean="0">
                <a:solidFill>
                  <a:schemeClr val="bg1"/>
                </a:solidFill>
                <a:latin typeface="Consolas" charset="0"/>
                <a:ea typeface="Consolas" charset="0"/>
                <a:cs typeface="Consolas" charset="0"/>
              </a:rPr>
              <a:t> FLOAT,</a:t>
            </a:r>
            <a:endParaRPr lang="en-US" sz="4000" dirty="0" smtClean="0">
              <a:solidFill>
                <a:schemeClr val="bg1"/>
              </a:solidFill>
              <a:latin typeface="Consolas" charset="0"/>
              <a:ea typeface="Consolas" charset="0"/>
              <a:cs typeface="Consolas" charset="0"/>
            </a:endParaRPr>
          </a:p>
          <a:p>
            <a:pPr marL="0" marR="0" indent="0" algn="l" defTabSz="821531" rtl="0" fontAlgn="auto" latinLnBrk="0" hangingPunct="0">
              <a:spcBef>
                <a:spcPts val="0"/>
              </a:spcBef>
              <a:spcAft>
                <a:spcPts val="0"/>
              </a:spcAft>
              <a:buClrTx/>
              <a:buSzTx/>
              <a:buFontTx/>
              <a:buNone/>
              <a:tabLst/>
            </a:pPr>
            <a:r>
              <a:rPr lang="en-US" sz="4000" dirty="0">
                <a:solidFill>
                  <a:schemeClr val="bg1"/>
                </a:solidFill>
                <a:latin typeface="Consolas" charset="0"/>
                <a:ea typeface="Consolas" charset="0"/>
                <a:cs typeface="Consolas" charset="0"/>
              </a:rPr>
              <a:t>	</a:t>
            </a:r>
            <a:r>
              <a:rPr lang="en-US" sz="4000" dirty="0" smtClean="0">
                <a:solidFill>
                  <a:schemeClr val="bg1"/>
                </a:solidFill>
                <a:latin typeface="Consolas" charset="0"/>
                <a:ea typeface="Consolas" charset="0"/>
                <a:cs typeface="Consolas" charset="0"/>
              </a:rPr>
              <a:t>PRIMARY KEY (</a:t>
            </a:r>
            <a:r>
              <a:rPr lang="en-US" sz="4000" dirty="0" err="1" smtClean="0">
                <a:solidFill>
                  <a:schemeClr val="bg1"/>
                </a:solidFill>
                <a:latin typeface="Consolas" charset="0"/>
                <a:ea typeface="Consolas" charset="0"/>
                <a:cs typeface="Consolas" charset="0"/>
              </a:rPr>
              <a:t>sensor_id</a:t>
            </a:r>
            <a:r>
              <a:rPr lang="en-US" sz="4000" dirty="0" smtClean="0">
                <a:solidFill>
                  <a:schemeClr val="bg1"/>
                </a:solidFill>
                <a:latin typeface="Consolas" charset="0"/>
                <a:ea typeface="Consolas" charset="0"/>
                <a:cs typeface="Consolas" charset="0"/>
              </a:rPr>
              <a:t>, timestamp)</a:t>
            </a:r>
          </a:p>
          <a:p>
            <a:pPr marL="0" marR="0" indent="0" algn="l" defTabSz="821531" rtl="0" fontAlgn="auto" latinLnBrk="0" hangingPunct="0">
              <a:spcBef>
                <a:spcPts val="0"/>
              </a:spcBef>
              <a:spcAft>
                <a:spcPts val="0"/>
              </a:spcAft>
              <a:buClrTx/>
              <a:buSzTx/>
              <a:buFontTx/>
              <a:buNone/>
              <a:tabLst/>
            </a:pPr>
            <a:r>
              <a:rPr kumimoji="0" lang="en-US" sz="4000" b="0" i="0" u="none" strike="noStrike" cap="none" spc="0" normalizeH="0" baseline="0" dirty="0">
                <a:ln>
                  <a:noFill/>
                </a:ln>
                <a:solidFill>
                  <a:schemeClr val="bg1"/>
                </a:solidFill>
                <a:effectLst/>
                <a:uFillTx/>
                <a:latin typeface="Consolas" charset="0"/>
                <a:ea typeface="Consolas" charset="0"/>
                <a:cs typeface="Consolas" charset="0"/>
                <a:sym typeface="Conduit ITC Light"/>
              </a:rPr>
              <a:t>)</a:t>
            </a:r>
          </a:p>
        </p:txBody>
      </p:sp>
      <p:sp>
        <p:nvSpPr>
          <p:cNvPr id="5" name="Shape 119"/>
          <p:cNvSpPr/>
          <p:nvPr/>
        </p:nvSpPr>
        <p:spPr>
          <a:xfrm>
            <a:off x="415367" y="575185"/>
            <a:ext cx="17582147" cy="1683152"/>
          </a:xfrm>
          <a:prstGeom prst="rect">
            <a:avLst/>
          </a:prstGeom>
          <a:ln w="12700">
            <a:miter lim="400000"/>
          </a:ln>
          <a:extLst>
            <a:ext uri="{C572A759-6A51-4108-AA02-DFA0A04FC94B}">
              <ma14:wrappingTextBoxFlag xmlns:ma14="http://schemas.microsoft.com/office/mac/drawingml/2011/main" val="1"/>
            </a:ext>
          </a:extLst>
        </p:spPr>
        <p:txBody>
          <a:bodyPr wrap="square" lIns="71437" tIns="71437" rIns="71437" bIns="71437" anchor="ctr">
            <a:spAutoFit/>
          </a:bodyPr>
          <a:lstStyle/>
          <a:p>
            <a:pPr algn="l">
              <a:defRPr sz="20000">
                <a:solidFill>
                  <a:srgbClr val="3EC7C0"/>
                </a:solidFill>
              </a:defRPr>
            </a:pPr>
            <a:r>
              <a:rPr lang="nb-NO" sz="10000" dirty="0" err="1" smtClean="0">
                <a:solidFill>
                  <a:srgbClr val="17BDB4"/>
                </a:solidFill>
                <a:latin typeface="Calibri" charset="0"/>
                <a:ea typeface="Calibri" charset="0"/>
                <a:cs typeface="Calibri" charset="0"/>
              </a:rPr>
              <a:t>Wide</a:t>
            </a:r>
            <a:r>
              <a:rPr lang="nb-NO" sz="10000" dirty="0" smtClean="0">
                <a:solidFill>
                  <a:srgbClr val="17BDB4"/>
                </a:solidFill>
                <a:latin typeface="Calibri" charset="0"/>
                <a:ea typeface="Calibri" charset="0"/>
                <a:cs typeface="Calibri" charset="0"/>
              </a:rPr>
              <a:t> </a:t>
            </a:r>
            <a:r>
              <a:rPr lang="nb-NO" sz="10000" dirty="0" err="1" smtClean="0">
                <a:solidFill>
                  <a:srgbClr val="17BDB4"/>
                </a:solidFill>
                <a:latin typeface="Calibri" charset="0"/>
                <a:ea typeface="Calibri" charset="0"/>
                <a:cs typeface="Calibri" charset="0"/>
              </a:rPr>
              <a:t>Column</a:t>
            </a:r>
            <a:r>
              <a:rPr lang="nb-NO" sz="10000" dirty="0" smtClean="0">
                <a:solidFill>
                  <a:srgbClr val="17BDB4"/>
                </a:solidFill>
                <a:latin typeface="Calibri" charset="0"/>
                <a:ea typeface="Calibri" charset="0"/>
                <a:cs typeface="Calibri" charset="0"/>
              </a:rPr>
              <a:t> Store</a:t>
            </a:r>
            <a:endParaRPr lang="nb-NO" sz="10000" dirty="0">
              <a:solidFill>
                <a:srgbClr val="17BDB4"/>
              </a:solidFill>
              <a:latin typeface="Calibri" charset="0"/>
              <a:ea typeface="Calibri" charset="0"/>
              <a:cs typeface="Calibri" charset="0"/>
            </a:endParaRPr>
          </a:p>
        </p:txBody>
      </p:sp>
      <p:sp>
        <p:nvSpPr>
          <p:cNvPr id="3" name="Rectangle 2"/>
          <p:cNvSpPr>
            <a:spLocks noChangeAspect="1"/>
          </p:cNvSpPr>
          <p:nvPr/>
        </p:nvSpPr>
        <p:spPr>
          <a:xfrm>
            <a:off x="122757" y="10925932"/>
            <a:ext cx="2160000" cy="2160000"/>
          </a:xfrm>
          <a:prstGeom prst="rect">
            <a:avLst/>
          </a:prstGeom>
          <a:solidFill>
            <a:srgbClr val="17BDB4"/>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noAutofit/>
          </a:bodyPr>
          <a:lstStyle/>
          <a:p>
            <a:pPr marL="0" marR="0" indent="0" algn="ctr" defTabSz="821531" rtl="0" fontAlgn="auto" latinLnBrk="0" hangingPunct="0">
              <a:lnSpc>
                <a:spcPct val="100000"/>
              </a:lnSpc>
              <a:spcBef>
                <a:spcPts val="0"/>
              </a:spcBef>
              <a:spcAft>
                <a:spcPts val="0"/>
              </a:spcAft>
              <a:buClrTx/>
              <a:buSzTx/>
              <a:buFontTx/>
              <a:buNone/>
              <a:tabLst/>
            </a:pPr>
            <a:r>
              <a:rPr lang="nb-NO" sz="3200" b="1">
                <a:solidFill>
                  <a:schemeClr val="tx2">
                    <a:lumMod val="10000"/>
                  </a:schemeClr>
                </a:solidFill>
                <a:latin typeface="+mn-lt"/>
                <a:ea typeface="+mn-ea"/>
                <a:cs typeface="+mn-cs"/>
                <a:sym typeface="Helvetica Light"/>
              </a:rPr>
              <a:t>1</a:t>
            </a:r>
            <a:endParaRPr kumimoji="0" sz="3200" b="1" i="0" u="none" strike="noStrike" cap="none" spc="0" normalizeH="0" baseline="0" dirty="0">
              <a:ln>
                <a:noFill/>
              </a:ln>
              <a:solidFill>
                <a:schemeClr val="tx2">
                  <a:lumMod val="10000"/>
                </a:schemeClr>
              </a:solidFill>
              <a:effectLst/>
              <a:uFillTx/>
              <a:latin typeface="+mn-lt"/>
              <a:ea typeface="+mn-ea"/>
              <a:cs typeface="+mn-cs"/>
              <a:sym typeface="Helvetica Light"/>
            </a:endParaRPr>
          </a:p>
        </p:txBody>
      </p:sp>
      <p:sp>
        <p:nvSpPr>
          <p:cNvPr id="8" name="Rectangle 7"/>
          <p:cNvSpPr>
            <a:spLocks noChangeAspect="1"/>
          </p:cNvSpPr>
          <p:nvPr/>
        </p:nvSpPr>
        <p:spPr>
          <a:xfrm>
            <a:off x="7578789" y="10925932"/>
            <a:ext cx="5040000" cy="1080000"/>
          </a:xfrm>
          <a:prstGeom prst="rect">
            <a:avLst/>
          </a:prstGeom>
          <a:solidFill>
            <a:srgbClr val="17BDB4"/>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noAutofit/>
          </a:bodyPr>
          <a:lstStyle/>
          <a:p>
            <a:r>
              <a:rPr lang="en-US" sz="3200" b="1" dirty="0" smtClean="0">
                <a:solidFill>
                  <a:srgbClr val="000000"/>
                </a:solidFill>
                <a:latin typeface="Calibri" charset="0"/>
              </a:rPr>
              <a:t>2016-01-01T00:00:02.000Z</a:t>
            </a:r>
            <a:endParaRPr kumimoji="0" sz="3200" b="1" i="0" u="none" strike="noStrike" cap="none" spc="0" normalizeH="0" baseline="0" dirty="0">
              <a:ln>
                <a:noFill/>
              </a:ln>
              <a:solidFill>
                <a:schemeClr val="bg2"/>
              </a:solidFill>
              <a:effectLst/>
              <a:uFillTx/>
              <a:latin typeface="+mn-lt"/>
              <a:ea typeface="+mn-ea"/>
              <a:cs typeface="+mn-cs"/>
              <a:sym typeface="Helvetica Light"/>
            </a:endParaRPr>
          </a:p>
        </p:txBody>
      </p:sp>
      <p:sp>
        <p:nvSpPr>
          <p:cNvPr id="9" name="Rectangle 8"/>
          <p:cNvSpPr>
            <a:spLocks noChangeAspect="1"/>
          </p:cNvSpPr>
          <p:nvPr/>
        </p:nvSpPr>
        <p:spPr>
          <a:xfrm>
            <a:off x="2502213" y="10925932"/>
            <a:ext cx="5040000" cy="1080000"/>
          </a:xfrm>
          <a:prstGeom prst="rect">
            <a:avLst/>
          </a:prstGeom>
          <a:solidFill>
            <a:srgbClr val="17BDB4"/>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noAutofit/>
          </a:bodyPr>
          <a:lstStyle/>
          <a:p>
            <a:r>
              <a:rPr lang="en-US" sz="3200" b="1" dirty="0" smtClean="0">
                <a:solidFill>
                  <a:srgbClr val="000000"/>
                </a:solidFill>
                <a:latin typeface="Calibri" charset="0"/>
              </a:rPr>
              <a:t>2016-01-01T00:00:01.000Z</a:t>
            </a:r>
            <a:endParaRPr kumimoji="0" sz="3200" b="1" i="0" u="none" strike="noStrike" cap="none" spc="0" normalizeH="0" baseline="0" dirty="0">
              <a:ln>
                <a:noFill/>
              </a:ln>
              <a:solidFill>
                <a:schemeClr val="bg2"/>
              </a:solidFill>
              <a:effectLst/>
              <a:uFillTx/>
              <a:latin typeface="+mn-lt"/>
              <a:ea typeface="+mn-ea"/>
              <a:cs typeface="+mn-cs"/>
              <a:sym typeface="Helvetica Light"/>
            </a:endParaRPr>
          </a:p>
        </p:txBody>
      </p:sp>
      <p:sp>
        <p:nvSpPr>
          <p:cNvPr id="10" name="Rectangle 9"/>
          <p:cNvSpPr>
            <a:spLocks noChangeAspect="1"/>
          </p:cNvSpPr>
          <p:nvPr/>
        </p:nvSpPr>
        <p:spPr>
          <a:xfrm>
            <a:off x="12655365" y="10925932"/>
            <a:ext cx="5040000" cy="1080000"/>
          </a:xfrm>
          <a:prstGeom prst="rect">
            <a:avLst/>
          </a:prstGeom>
          <a:solidFill>
            <a:srgbClr val="17BDB4"/>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noAutofit/>
          </a:bodyPr>
          <a:lstStyle/>
          <a:p>
            <a:r>
              <a:rPr lang="en-US" sz="3200" b="1" dirty="0" smtClean="0">
                <a:solidFill>
                  <a:srgbClr val="000000"/>
                </a:solidFill>
                <a:latin typeface="Calibri" charset="0"/>
              </a:rPr>
              <a:t>2016-01-01T00:00:03.000Z</a:t>
            </a:r>
            <a:endParaRPr kumimoji="0" sz="3200" b="1" i="0" u="none" strike="noStrike" cap="none" spc="0" normalizeH="0" baseline="0" dirty="0">
              <a:ln>
                <a:noFill/>
              </a:ln>
              <a:solidFill>
                <a:schemeClr val="bg2"/>
              </a:solidFill>
              <a:effectLst/>
              <a:uFillTx/>
              <a:latin typeface="+mn-lt"/>
              <a:ea typeface="+mn-ea"/>
              <a:cs typeface="+mn-cs"/>
              <a:sym typeface="Helvetica Light"/>
            </a:endParaRPr>
          </a:p>
        </p:txBody>
      </p:sp>
      <p:sp>
        <p:nvSpPr>
          <p:cNvPr id="11" name="Rectangle 10"/>
          <p:cNvSpPr>
            <a:spLocks noChangeAspect="1"/>
          </p:cNvSpPr>
          <p:nvPr/>
        </p:nvSpPr>
        <p:spPr>
          <a:xfrm>
            <a:off x="7578789" y="12005932"/>
            <a:ext cx="5040000" cy="1080000"/>
          </a:xfrm>
          <a:prstGeom prst="rect">
            <a:avLst/>
          </a:prstGeom>
          <a:solidFill>
            <a:schemeClr val="bg1"/>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noAutofit/>
          </a:bodyPr>
          <a:lstStyle/>
          <a:p>
            <a:r>
              <a:rPr lang="en-US" sz="3200" b="1" dirty="0" smtClean="0">
                <a:solidFill>
                  <a:srgbClr val="000000"/>
                </a:solidFill>
                <a:latin typeface="Calibri" charset="0"/>
              </a:rPr>
              <a:t>20.1</a:t>
            </a:r>
            <a:endParaRPr kumimoji="0" sz="3200" b="1" i="0" u="none" strike="noStrike" cap="none" spc="0" normalizeH="0" baseline="0" dirty="0">
              <a:ln>
                <a:noFill/>
              </a:ln>
              <a:solidFill>
                <a:schemeClr val="bg2"/>
              </a:solidFill>
              <a:effectLst/>
              <a:uFillTx/>
              <a:latin typeface="+mn-lt"/>
              <a:ea typeface="+mn-ea"/>
              <a:cs typeface="+mn-cs"/>
              <a:sym typeface="Helvetica Light"/>
            </a:endParaRPr>
          </a:p>
        </p:txBody>
      </p:sp>
      <p:sp>
        <p:nvSpPr>
          <p:cNvPr id="12" name="Rectangle 11"/>
          <p:cNvSpPr>
            <a:spLocks noChangeAspect="1"/>
          </p:cNvSpPr>
          <p:nvPr/>
        </p:nvSpPr>
        <p:spPr>
          <a:xfrm>
            <a:off x="2502213" y="12005932"/>
            <a:ext cx="5040000" cy="1080000"/>
          </a:xfrm>
          <a:prstGeom prst="rect">
            <a:avLst/>
          </a:prstGeom>
          <a:solidFill>
            <a:schemeClr val="bg1"/>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noAutofit/>
          </a:bodyPr>
          <a:lstStyle/>
          <a:p>
            <a:r>
              <a:rPr lang="en-US" sz="3200" b="1" dirty="0" smtClean="0">
                <a:solidFill>
                  <a:srgbClr val="000000"/>
                </a:solidFill>
                <a:latin typeface="Calibri" charset="0"/>
              </a:rPr>
              <a:t>20.0</a:t>
            </a:r>
            <a:endParaRPr kumimoji="0" sz="3200" b="1" i="0" u="none" strike="noStrike" cap="none" spc="0" normalizeH="0" baseline="0" dirty="0">
              <a:ln>
                <a:noFill/>
              </a:ln>
              <a:solidFill>
                <a:schemeClr val="bg2"/>
              </a:solidFill>
              <a:effectLst/>
              <a:uFillTx/>
              <a:latin typeface="+mn-lt"/>
              <a:ea typeface="+mn-ea"/>
              <a:cs typeface="+mn-cs"/>
              <a:sym typeface="Helvetica Light"/>
            </a:endParaRPr>
          </a:p>
        </p:txBody>
      </p:sp>
      <p:sp>
        <p:nvSpPr>
          <p:cNvPr id="13" name="Rectangle 12"/>
          <p:cNvSpPr>
            <a:spLocks noChangeAspect="1"/>
          </p:cNvSpPr>
          <p:nvPr/>
        </p:nvSpPr>
        <p:spPr>
          <a:xfrm>
            <a:off x="12655365" y="12005932"/>
            <a:ext cx="5040000" cy="1080000"/>
          </a:xfrm>
          <a:prstGeom prst="rect">
            <a:avLst/>
          </a:prstGeom>
          <a:solidFill>
            <a:schemeClr val="bg1"/>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noAutofit/>
          </a:bodyPr>
          <a:lstStyle/>
          <a:p>
            <a:r>
              <a:rPr lang="en-US" sz="3200" b="1" dirty="0" smtClean="0">
                <a:solidFill>
                  <a:srgbClr val="000000"/>
                </a:solidFill>
                <a:latin typeface="Calibri" charset="0"/>
              </a:rPr>
              <a:t>20.2</a:t>
            </a:r>
            <a:endParaRPr kumimoji="0" sz="3200" b="1" i="0" u="none" strike="noStrike" cap="none" spc="0" normalizeH="0" baseline="0" dirty="0">
              <a:ln>
                <a:noFill/>
              </a:ln>
              <a:solidFill>
                <a:schemeClr val="bg2"/>
              </a:solidFill>
              <a:effectLst/>
              <a:uFillTx/>
              <a:latin typeface="+mn-lt"/>
              <a:ea typeface="+mn-ea"/>
              <a:cs typeface="+mn-cs"/>
              <a:sym typeface="Helvetica Light"/>
            </a:endParaRPr>
          </a:p>
        </p:txBody>
      </p:sp>
    </p:spTree>
    <p:extLst>
      <p:ext uri="{BB962C8B-B14F-4D97-AF65-F5344CB8AC3E}">
        <p14:creationId xmlns:p14="http://schemas.microsoft.com/office/powerpoint/2010/main" val="633792281"/>
      </p:ext>
    </p:extLst>
  </p:cSld>
  <p:clrMapOvr>
    <a:masterClrMapping/>
  </p:clrMapOvr>
  <p:transition spd="med"/>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282828"/>
        </a:solidFill>
        <a:effectLst/>
      </p:bgPr>
    </p:bg>
    <p:spTree>
      <p:nvGrpSpPr>
        <p:cNvPr id="1" name=""/>
        <p:cNvGrpSpPr/>
        <p:nvPr/>
      </p:nvGrpSpPr>
      <p:grpSpPr>
        <a:xfrm>
          <a:off x="0" y="0"/>
          <a:ext cx="0" cy="0"/>
          <a:chOff x="0" y="0"/>
          <a:chExt cx="0" cy="0"/>
        </a:xfrm>
      </p:grpSpPr>
      <p:sp>
        <p:nvSpPr>
          <p:cNvPr id="119" name="Shape 119"/>
          <p:cNvSpPr/>
          <p:nvPr/>
        </p:nvSpPr>
        <p:spPr>
          <a:xfrm>
            <a:off x="292608" y="489215"/>
            <a:ext cx="17739360" cy="3222035"/>
          </a:xfrm>
          <a:prstGeom prst="rect">
            <a:avLst/>
          </a:prstGeom>
          <a:ln w="12700">
            <a:miter lim="400000"/>
          </a:ln>
          <a:extLst>
            <a:ext uri="{C572A759-6A51-4108-AA02-DFA0A04FC94B}">
              <ma14:wrappingTextBoxFlag xmlns:ma14="http://schemas.microsoft.com/office/mac/drawingml/2011/main" val="1"/>
            </a:ext>
          </a:extLst>
        </p:spPr>
        <p:txBody>
          <a:bodyPr wrap="square" lIns="71437" tIns="71437" rIns="71437" bIns="71437" anchor="ctr">
            <a:spAutoFit/>
          </a:bodyPr>
          <a:lstStyle/>
          <a:p>
            <a:pPr>
              <a:defRPr sz="20000">
                <a:solidFill>
                  <a:srgbClr val="3EC7C0"/>
                </a:solidFill>
              </a:defRPr>
            </a:pPr>
            <a:r>
              <a:rPr lang="nb-NO" sz="20000" b="1" dirty="0" smtClean="0">
                <a:solidFill>
                  <a:schemeClr val="bg1"/>
                </a:solidFill>
                <a:latin typeface="Calibri" charset="0"/>
                <a:ea typeface="Calibri" charset="0"/>
                <a:cs typeface="Calibri" charset="0"/>
              </a:rPr>
              <a:t>Google</a:t>
            </a:r>
            <a:r>
              <a:rPr lang="nb-NO" sz="20000" b="1" dirty="0" smtClean="0">
                <a:solidFill>
                  <a:srgbClr val="17BDB4"/>
                </a:solidFill>
                <a:latin typeface="Calibri" charset="0"/>
                <a:ea typeface="Calibri" charset="0"/>
                <a:cs typeface="Calibri" charset="0"/>
              </a:rPr>
              <a:t> </a:t>
            </a:r>
            <a:r>
              <a:rPr lang="nb-NO" sz="20000" b="1" dirty="0" err="1" smtClean="0">
                <a:solidFill>
                  <a:srgbClr val="17BDB4"/>
                </a:solidFill>
                <a:latin typeface="Calibri" charset="0"/>
                <a:ea typeface="Calibri" charset="0"/>
                <a:cs typeface="Calibri" charset="0"/>
              </a:rPr>
              <a:t>Bigtable</a:t>
            </a:r>
            <a:endParaRPr lang="nb-NO" sz="20000" b="1" dirty="0">
              <a:solidFill>
                <a:srgbClr val="17BDB4"/>
              </a:solidFill>
              <a:latin typeface="Calibri" charset="0"/>
              <a:ea typeface="Calibri" charset="0"/>
              <a:cs typeface="Calibri" charset="0"/>
            </a:endParaRPr>
          </a:p>
        </p:txBody>
      </p:sp>
      <p:sp>
        <p:nvSpPr>
          <p:cNvPr id="3" name="TextBox 2"/>
          <p:cNvSpPr txBox="1"/>
          <p:nvPr/>
        </p:nvSpPr>
        <p:spPr>
          <a:xfrm>
            <a:off x="705854" y="4391223"/>
            <a:ext cx="17582146" cy="822340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t" anchorCtr="0">
            <a:spAutoFit/>
          </a:bodyPr>
          <a:lstStyle/>
          <a:p>
            <a:pPr marL="685800" indent="-685800" algn="l">
              <a:lnSpc>
                <a:spcPct val="150000"/>
              </a:lnSpc>
              <a:buFont typeface="Arial" charset="0"/>
              <a:buChar char="•"/>
            </a:pPr>
            <a:r>
              <a:rPr lang="en-US" dirty="0" err="1" smtClean="0">
                <a:solidFill>
                  <a:schemeClr val="tx1">
                    <a:lumMod val="95000"/>
                  </a:schemeClr>
                </a:solidFill>
                <a:latin typeface="Calisto MT" charset="0"/>
                <a:ea typeface="Calisto MT" charset="0"/>
                <a:cs typeface="Calisto MT" charset="0"/>
              </a:rPr>
              <a:t>Grunnlaget</a:t>
            </a:r>
            <a:r>
              <a:rPr lang="en-US" dirty="0" smtClean="0">
                <a:solidFill>
                  <a:schemeClr val="tx1">
                    <a:lumMod val="95000"/>
                  </a:schemeClr>
                </a:solidFill>
                <a:latin typeface="Calisto MT" charset="0"/>
                <a:ea typeface="Calisto MT" charset="0"/>
                <a:cs typeface="Calisto MT" charset="0"/>
              </a:rPr>
              <a:t> for Wide column stores</a:t>
            </a:r>
          </a:p>
          <a:p>
            <a:pPr marL="685800" indent="-685800" algn="l">
              <a:lnSpc>
                <a:spcPct val="150000"/>
              </a:lnSpc>
              <a:buFont typeface="Arial" charset="0"/>
              <a:buChar char="•"/>
            </a:pPr>
            <a:r>
              <a:rPr lang="en-US" dirty="0" err="1" smtClean="0">
                <a:solidFill>
                  <a:schemeClr val="tx1">
                    <a:lumMod val="95000"/>
                  </a:schemeClr>
                </a:solidFill>
                <a:latin typeface="Calisto MT" charset="0"/>
                <a:ea typeface="Calisto MT" charset="0"/>
                <a:cs typeface="Calisto MT" charset="0"/>
              </a:rPr>
              <a:t>Påbegynt</a:t>
            </a:r>
            <a:r>
              <a:rPr lang="en-US" dirty="0" smtClean="0">
                <a:solidFill>
                  <a:schemeClr val="tx1">
                    <a:lumMod val="95000"/>
                  </a:schemeClr>
                </a:solidFill>
                <a:latin typeface="Calisto MT" charset="0"/>
                <a:ea typeface="Calisto MT" charset="0"/>
                <a:cs typeface="Calisto MT" charset="0"/>
              </a:rPr>
              <a:t> </a:t>
            </a:r>
            <a:r>
              <a:rPr lang="en-US" dirty="0" err="1" smtClean="0">
                <a:solidFill>
                  <a:schemeClr val="tx1">
                    <a:lumMod val="95000"/>
                  </a:schemeClr>
                </a:solidFill>
                <a:latin typeface="Calisto MT" charset="0"/>
                <a:ea typeface="Calisto MT" charset="0"/>
                <a:cs typeface="Calisto MT" charset="0"/>
              </a:rPr>
              <a:t>i</a:t>
            </a:r>
            <a:r>
              <a:rPr lang="en-US" dirty="0" smtClean="0">
                <a:solidFill>
                  <a:schemeClr val="tx1">
                    <a:lumMod val="95000"/>
                  </a:schemeClr>
                </a:solidFill>
                <a:latin typeface="Calisto MT" charset="0"/>
                <a:ea typeface="Calisto MT" charset="0"/>
                <a:cs typeface="Calisto MT" charset="0"/>
              </a:rPr>
              <a:t> 2004</a:t>
            </a:r>
          </a:p>
          <a:p>
            <a:pPr marL="685800" indent="-685800" algn="l">
              <a:lnSpc>
                <a:spcPct val="150000"/>
              </a:lnSpc>
              <a:buFont typeface="Arial" charset="0"/>
              <a:buChar char="•"/>
            </a:pPr>
            <a:r>
              <a:rPr lang="en-US" dirty="0" err="1" smtClean="0">
                <a:solidFill>
                  <a:schemeClr val="tx1">
                    <a:lumMod val="95000"/>
                  </a:schemeClr>
                </a:solidFill>
                <a:latin typeface="Calisto MT" charset="0"/>
                <a:ea typeface="Calisto MT" charset="0"/>
                <a:cs typeface="Calisto MT" charset="0"/>
              </a:rPr>
              <a:t>Bygget</a:t>
            </a:r>
            <a:r>
              <a:rPr lang="en-US" dirty="0" smtClean="0">
                <a:solidFill>
                  <a:schemeClr val="tx1">
                    <a:lumMod val="95000"/>
                  </a:schemeClr>
                </a:solidFill>
                <a:latin typeface="Calisto MT" charset="0"/>
                <a:ea typeface="Calisto MT" charset="0"/>
                <a:cs typeface="Calisto MT" charset="0"/>
              </a:rPr>
              <a:t> for </a:t>
            </a:r>
            <a:r>
              <a:rPr lang="en-US" dirty="0" err="1" smtClean="0">
                <a:solidFill>
                  <a:schemeClr val="tx1">
                    <a:lumMod val="95000"/>
                  </a:schemeClr>
                </a:solidFill>
                <a:latin typeface="Calisto MT" charset="0"/>
                <a:ea typeface="Calisto MT" charset="0"/>
                <a:cs typeface="Calisto MT" charset="0"/>
              </a:rPr>
              <a:t>høy</a:t>
            </a:r>
            <a:r>
              <a:rPr lang="en-US" dirty="0" smtClean="0">
                <a:solidFill>
                  <a:schemeClr val="tx1">
                    <a:lumMod val="95000"/>
                  </a:schemeClr>
                </a:solidFill>
                <a:latin typeface="Calisto MT" charset="0"/>
                <a:ea typeface="Calisto MT" charset="0"/>
                <a:cs typeface="Calisto MT" charset="0"/>
              </a:rPr>
              <a:t> </a:t>
            </a:r>
            <a:r>
              <a:rPr lang="en-US" dirty="0" err="1" smtClean="0">
                <a:solidFill>
                  <a:schemeClr val="tx1">
                    <a:lumMod val="95000"/>
                  </a:schemeClr>
                </a:solidFill>
                <a:latin typeface="Calisto MT" charset="0"/>
                <a:ea typeface="Calisto MT" charset="0"/>
                <a:cs typeface="Calisto MT" charset="0"/>
              </a:rPr>
              <a:t>ytelse</a:t>
            </a:r>
            <a:endParaRPr lang="en-US" dirty="0" smtClean="0">
              <a:solidFill>
                <a:schemeClr val="tx1">
                  <a:lumMod val="95000"/>
                </a:schemeClr>
              </a:solidFill>
              <a:latin typeface="Calisto MT" charset="0"/>
              <a:ea typeface="Calisto MT" charset="0"/>
              <a:cs typeface="Calisto MT" charset="0"/>
            </a:endParaRPr>
          </a:p>
          <a:p>
            <a:pPr marL="685800" indent="-685800" algn="l">
              <a:lnSpc>
                <a:spcPct val="150000"/>
              </a:lnSpc>
              <a:buFont typeface="Arial" charset="0"/>
              <a:buChar char="•"/>
            </a:pPr>
            <a:r>
              <a:rPr lang="en-US" dirty="0" err="1" smtClean="0">
                <a:solidFill>
                  <a:schemeClr val="tx1">
                    <a:lumMod val="95000"/>
                  </a:schemeClr>
                </a:solidFill>
                <a:latin typeface="Calisto MT" charset="0"/>
                <a:ea typeface="Calisto MT" charset="0"/>
                <a:cs typeface="Calisto MT" charset="0"/>
              </a:rPr>
              <a:t>Brukes</a:t>
            </a:r>
            <a:r>
              <a:rPr lang="en-US" dirty="0" smtClean="0">
                <a:solidFill>
                  <a:schemeClr val="tx1">
                    <a:lumMod val="95000"/>
                  </a:schemeClr>
                </a:solidFill>
                <a:latin typeface="Calisto MT" charset="0"/>
                <a:ea typeface="Calisto MT" charset="0"/>
                <a:cs typeface="Calisto MT" charset="0"/>
              </a:rPr>
              <a:t> </a:t>
            </a:r>
            <a:r>
              <a:rPr lang="en-US" dirty="0" err="1" smtClean="0">
                <a:solidFill>
                  <a:schemeClr val="tx1">
                    <a:lumMod val="95000"/>
                  </a:schemeClr>
                </a:solidFill>
                <a:latin typeface="Calisto MT" charset="0"/>
                <a:ea typeface="Calisto MT" charset="0"/>
                <a:cs typeface="Calisto MT" charset="0"/>
              </a:rPr>
              <a:t>internt</a:t>
            </a:r>
            <a:r>
              <a:rPr lang="en-US" dirty="0" smtClean="0">
                <a:solidFill>
                  <a:schemeClr val="tx1">
                    <a:lumMod val="95000"/>
                  </a:schemeClr>
                </a:solidFill>
                <a:latin typeface="Calisto MT" charset="0"/>
                <a:ea typeface="Calisto MT" charset="0"/>
                <a:cs typeface="Calisto MT" charset="0"/>
              </a:rPr>
              <a:t> </a:t>
            </a:r>
            <a:r>
              <a:rPr lang="en-US" dirty="0" err="1" smtClean="0">
                <a:solidFill>
                  <a:schemeClr val="tx1">
                    <a:lumMod val="95000"/>
                  </a:schemeClr>
                </a:solidFill>
                <a:latin typeface="Calisto MT" charset="0"/>
                <a:ea typeface="Calisto MT" charset="0"/>
                <a:cs typeface="Calisto MT" charset="0"/>
              </a:rPr>
              <a:t>av</a:t>
            </a:r>
            <a:r>
              <a:rPr lang="en-US" dirty="0" smtClean="0">
                <a:solidFill>
                  <a:schemeClr val="tx1">
                    <a:lumMod val="95000"/>
                  </a:schemeClr>
                </a:solidFill>
                <a:latin typeface="Calisto MT" charset="0"/>
                <a:ea typeface="Calisto MT" charset="0"/>
                <a:cs typeface="Calisto MT" charset="0"/>
              </a:rPr>
              <a:t> de </a:t>
            </a:r>
            <a:r>
              <a:rPr lang="en-US" dirty="0" err="1" smtClean="0">
                <a:solidFill>
                  <a:schemeClr val="tx1">
                    <a:lumMod val="95000"/>
                  </a:schemeClr>
                </a:solidFill>
                <a:latin typeface="Calisto MT" charset="0"/>
                <a:ea typeface="Calisto MT" charset="0"/>
                <a:cs typeface="Calisto MT" charset="0"/>
              </a:rPr>
              <a:t>fleste</a:t>
            </a:r>
            <a:r>
              <a:rPr lang="en-US" dirty="0" smtClean="0">
                <a:solidFill>
                  <a:schemeClr val="tx1">
                    <a:lumMod val="95000"/>
                  </a:schemeClr>
                </a:solidFill>
                <a:latin typeface="Calisto MT" charset="0"/>
                <a:ea typeface="Calisto MT" charset="0"/>
                <a:cs typeface="Calisto MT" charset="0"/>
              </a:rPr>
              <a:t> </a:t>
            </a:r>
            <a:r>
              <a:rPr lang="en-US" dirty="0" err="1" smtClean="0">
                <a:solidFill>
                  <a:schemeClr val="tx1">
                    <a:lumMod val="95000"/>
                  </a:schemeClr>
                </a:solidFill>
                <a:latin typeface="Calisto MT" charset="0"/>
                <a:ea typeface="Calisto MT" charset="0"/>
                <a:cs typeface="Calisto MT" charset="0"/>
              </a:rPr>
              <a:t>løsningene</a:t>
            </a:r>
            <a:r>
              <a:rPr lang="en-US" dirty="0" smtClean="0">
                <a:solidFill>
                  <a:schemeClr val="tx1">
                    <a:lumMod val="95000"/>
                  </a:schemeClr>
                </a:solidFill>
                <a:latin typeface="Calisto MT" charset="0"/>
                <a:ea typeface="Calisto MT" charset="0"/>
                <a:cs typeface="Calisto MT" charset="0"/>
              </a:rPr>
              <a:t> </a:t>
            </a:r>
            <a:r>
              <a:rPr lang="en-US" dirty="0" err="1" smtClean="0">
                <a:solidFill>
                  <a:schemeClr val="tx1">
                    <a:lumMod val="95000"/>
                  </a:schemeClr>
                </a:solidFill>
                <a:latin typeface="Calisto MT" charset="0"/>
                <a:ea typeface="Calisto MT" charset="0"/>
                <a:cs typeface="Calisto MT" charset="0"/>
              </a:rPr>
              <a:t>deres</a:t>
            </a:r>
            <a:endParaRPr lang="en-US" dirty="0" smtClean="0">
              <a:solidFill>
                <a:schemeClr val="tx1">
                  <a:lumMod val="95000"/>
                </a:schemeClr>
              </a:solidFill>
              <a:latin typeface="Calisto MT" charset="0"/>
              <a:ea typeface="Calisto MT" charset="0"/>
              <a:cs typeface="Calisto MT" charset="0"/>
            </a:endParaRPr>
          </a:p>
          <a:p>
            <a:pPr marL="685800" indent="-685800" algn="l">
              <a:lnSpc>
                <a:spcPct val="150000"/>
              </a:lnSpc>
              <a:buFont typeface="Arial" charset="0"/>
              <a:buChar char="•"/>
            </a:pPr>
            <a:r>
              <a:rPr lang="en-US" dirty="0" smtClean="0">
                <a:solidFill>
                  <a:schemeClr val="tx1">
                    <a:lumMod val="95000"/>
                  </a:schemeClr>
                </a:solidFill>
                <a:latin typeface="Calisto MT" charset="0"/>
                <a:ea typeface="Calisto MT" charset="0"/>
                <a:cs typeface="Calisto MT" charset="0"/>
              </a:rPr>
              <a:t>Gmail, </a:t>
            </a:r>
            <a:r>
              <a:rPr lang="en-US" dirty="0" err="1" smtClean="0">
                <a:solidFill>
                  <a:schemeClr val="tx1">
                    <a:lumMod val="95000"/>
                  </a:schemeClr>
                </a:solidFill>
                <a:latin typeface="Calisto MT" charset="0"/>
                <a:ea typeface="Calisto MT" charset="0"/>
                <a:cs typeface="Calisto MT" charset="0"/>
              </a:rPr>
              <a:t>Youtube</a:t>
            </a:r>
            <a:r>
              <a:rPr lang="en-US" dirty="0" smtClean="0">
                <a:solidFill>
                  <a:schemeClr val="tx1">
                    <a:lumMod val="95000"/>
                  </a:schemeClr>
                </a:solidFill>
                <a:latin typeface="Calisto MT" charset="0"/>
                <a:ea typeface="Calisto MT" charset="0"/>
                <a:cs typeface="Calisto MT" charset="0"/>
              </a:rPr>
              <a:t>, Maps, Earth, “My search history” etc.</a:t>
            </a:r>
            <a:br>
              <a:rPr lang="en-US" dirty="0" smtClean="0">
                <a:solidFill>
                  <a:schemeClr val="tx1">
                    <a:lumMod val="95000"/>
                  </a:schemeClr>
                </a:solidFill>
                <a:latin typeface="Calisto MT" charset="0"/>
                <a:ea typeface="Calisto MT" charset="0"/>
                <a:cs typeface="Calisto MT" charset="0"/>
              </a:rPr>
            </a:br>
            <a:r>
              <a:rPr lang="en-US" dirty="0" smtClean="0">
                <a:solidFill>
                  <a:schemeClr val="tx1">
                    <a:lumMod val="95000"/>
                  </a:schemeClr>
                </a:solidFill>
                <a:latin typeface="Calisto MT" charset="0"/>
                <a:ea typeface="Calisto MT" charset="0"/>
                <a:cs typeface="Calisto MT" charset="0"/>
              </a:rPr>
              <a:t>		</a:t>
            </a:r>
          </a:p>
          <a:p>
            <a:pPr marL="685800" lvl="8" indent="-685800" algn="l">
              <a:lnSpc>
                <a:spcPct val="150000"/>
              </a:lnSpc>
              <a:buFont typeface="Arial" charset="0"/>
              <a:buChar char="•"/>
            </a:pPr>
            <a:endParaRPr lang="en-US" dirty="0" smtClean="0">
              <a:solidFill>
                <a:schemeClr val="tx1">
                  <a:lumMod val="95000"/>
                </a:schemeClr>
              </a:solidFill>
              <a:latin typeface="Calisto MT" charset="0"/>
              <a:ea typeface="Calisto MT" charset="0"/>
              <a:cs typeface="Calisto MT" charset="0"/>
            </a:endParaRPr>
          </a:p>
        </p:txBody>
      </p:sp>
    </p:spTree>
    <p:extLst>
      <p:ext uri="{BB962C8B-B14F-4D97-AF65-F5344CB8AC3E}">
        <p14:creationId xmlns:p14="http://schemas.microsoft.com/office/powerpoint/2010/main" val="534041157"/>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Rectangle 4"/>
          <p:cNvSpPr/>
          <p:nvPr/>
        </p:nvSpPr>
        <p:spPr>
          <a:xfrm>
            <a:off x="8485632" y="12331027"/>
            <a:ext cx="9180576" cy="1015663"/>
          </a:xfrm>
          <a:prstGeom prst="rect">
            <a:avLst/>
          </a:prstGeom>
        </p:spPr>
        <p:txBody>
          <a:bodyPr wrap="square">
            <a:spAutoFit/>
          </a:bodyPr>
          <a:lstStyle/>
          <a:p>
            <a:pPr algn="l"/>
            <a:r>
              <a:rPr lang="en-US" sz="2000" dirty="0">
                <a:solidFill>
                  <a:schemeClr val="bg2">
                    <a:lumMod val="50000"/>
                  </a:schemeClr>
                </a:solidFill>
                <a:latin typeface="Consolas" charset="0"/>
                <a:ea typeface="Consolas" charset="0"/>
                <a:cs typeface="Consolas" charset="0"/>
              </a:rPr>
              <a:t>https://</a:t>
            </a:r>
            <a:r>
              <a:rPr lang="en-US" sz="2000" dirty="0" err="1">
                <a:solidFill>
                  <a:schemeClr val="bg2">
                    <a:lumMod val="50000"/>
                  </a:schemeClr>
                </a:solidFill>
                <a:latin typeface="Consolas" charset="0"/>
                <a:ea typeface="Consolas" charset="0"/>
                <a:cs typeface="Consolas" charset="0"/>
              </a:rPr>
              <a:t>hbase.apache.org</a:t>
            </a:r>
            <a:r>
              <a:rPr lang="en-US" sz="2000" dirty="0">
                <a:solidFill>
                  <a:schemeClr val="bg2">
                    <a:lumMod val="50000"/>
                  </a:schemeClr>
                </a:solidFill>
                <a:latin typeface="Consolas" charset="0"/>
                <a:ea typeface="Consolas" charset="0"/>
                <a:cs typeface="Consolas" charset="0"/>
              </a:rPr>
              <a:t>/images/</a:t>
            </a:r>
            <a:r>
              <a:rPr lang="en-US" sz="2000" dirty="0" err="1">
                <a:solidFill>
                  <a:schemeClr val="bg2">
                    <a:lumMod val="50000"/>
                  </a:schemeClr>
                </a:solidFill>
                <a:latin typeface="Consolas" charset="0"/>
                <a:ea typeface="Consolas" charset="0"/>
                <a:cs typeface="Consolas" charset="0"/>
              </a:rPr>
              <a:t>hbase_logo_with_orca_large.png</a:t>
            </a:r>
            <a:r>
              <a:rPr lang="en-US" sz="2000" dirty="0">
                <a:solidFill>
                  <a:schemeClr val="bg2">
                    <a:lumMod val="50000"/>
                  </a:schemeClr>
                </a:solidFill>
                <a:latin typeface="Consolas" charset="0"/>
                <a:ea typeface="Consolas" charset="0"/>
                <a:cs typeface="Consolas" charset="0"/>
              </a:rPr>
              <a:t/>
            </a:r>
            <a:br>
              <a:rPr lang="en-US" sz="2000" dirty="0">
                <a:solidFill>
                  <a:schemeClr val="bg2">
                    <a:lumMod val="50000"/>
                  </a:schemeClr>
                </a:solidFill>
                <a:latin typeface="Consolas" charset="0"/>
                <a:ea typeface="Consolas" charset="0"/>
                <a:cs typeface="Consolas" charset="0"/>
              </a:rPr>
            </a:br>
            <a:r>
              <a:rPr lang="en-US" sz="2000" dirty="0">
                <a:solidFill>
                  <a:schemeClr val="bg2">
                    <a:lumMod val="50000"/>
                  </a:schemeClr>
                </a:solidFill>
                <a:latin typeface="Consolas" charset="0"/>
                <a:ea typeface="Consolas" charset="0"/>
                <a:cs typeface="Consolas" charset="0"/>
              </a:rPr>
              <a:t>https://</a:t>
            </a:r>
            <a:r>
              <a:rPr lang="en-US" sz="2000" dirty="0" err="1" smtClean="0">
                <a:solidFill>
                  <a:schemeClr val="bg2">
                    <a:lumMod val="50000"/>
                  </a:schemeClr>
                </a:solidFill>
                <a:latin typeface="Consolas" charset="0"/>
                <a:ea typeface="Consolas" charset="0"/>
                <a:cs typeface="Consolas" charset="0"/>
              </a:rPr>
              <a:t>accumulo.apache.org</a:t>
            </a:r>
            <a:r>
              <a:rPr lang="en-US" sz="2000" dirty="0" smtClean="0">
                <a:solidFill>
                  <a:schemeClr val="bg2">
                    <a:lumMod val="50000"/>
                  </a:schemeClr>
                </a:solidFill>
                <a:latin typeface="Consolas" charset="0"/>
                <a:ea typeface="Consolas" charset="0"/>
                <a:cs typeface="Consolas" charset="0"/>
              </a:rPr>
              <a:t>/images/</a:t>
            </a:r>
            <a:r>
              <a:rPr lang="en-US" sz="2000" dirty="0" err="1" smtClean="0">
                <a:solidFill>
                  <a:schemeClr val="bg2">
                    <a:lumMod val="50000"/>
                  </a:schemeClr>
                </a:solidFill>
                <a:latin typeface="Consolas" charset="0"/>
                <a:ea typeface="Consolas" charset="0"/>
                <a:cs typeface="Consolas" charset="0"/>
              </a:rPr>
              <a:t>accumulo-logo.png</a:t>
            </a:r>
            <a:endParaRPr lang="en-US" sz="2000" dirty="0" smtClean="0">
              <a:solidFill>
                <a:schemeClr val="bg2">
                  <a:lumMod val="50000"/>
                </a:schemeClr>
              </a:solidFill>
              <a:latin typeface="Consolas" charset="0"/>
              <a:ea typeface="Consolas" charset="0"/>
              <a:cs typeface="Consolas" charset="0"/>
            </a:endParaRPr>
          </a:p>
          <a:p>
            <a:pPr algn="l"/>
            <a:r>
              <a:rPr lang="en-US" sz="2000" dirty="0">
                <a:solidFill>
                  <a:schemeClr val="bg2">
                    <a:lumMod val="50000"/>
                  </a:schemeClr>
                </a:solidFill>
                <a:latin typeface="Consolas" charset="0"/>
                <a:ea typeface="Consolas" charset="0"/>
                <a:cs typeface="Consolas" charset="0"/>
              </a:rPr>
              <a:t>http://</a:t>
            </a:r>
            <a:r>
              <a:rPr lang="en-US" sz="2000" dirty="0" err="1">
                <a:solidFill>
                  <a:schemeClr val="bg2">
                    <a:lumMod val="50000"/>
                  </a:schemeClr>
                </a:solidFill>
                <a:latin typeface="Consolas" charset="0"/>
                <a:ea typeface="Consolas" charset="0"/>
                <a:cs typeface="Consolas" charset="0"/>
              </a:rPr>
              <a:t>cassandra.apache.org</a:t>
            </a:r>
            <a:r>
              <a:rPr lang="en-US" sz="2000" dirty="0">
                <a:solidFill>
                  <a:schemeClr val="bg2">
                    <a:lumMod val="50000"/>
                  </a:schemeClr>
                </a:solidFill>
                <a:latin typeface="Consolas" charset="0"/>
                <a:ea typeface="Consolas" charset="0"/>
                <a:cs typeface="Consolas" charset="0"/>
              </a:rPr>
              <a:t>/media/</a:t>
            </a:r>
            <a:r>
              <a:rPr lang="en-US" sz="2000" dirty="0" err="1">
                <a:solidFill>
                  <a:schemeClr val="bg2">
                    <a:lumMod val="50000"/>
                  </a:schemeClr>
                </a:solidFill>
                <a:latin typeface="Consolas" charset="0"/>
                <a:ea typeface="Consolas" charset="0"/>
                <a:cs typeface="Consolas" charset="0"/>
              </a:rPr>
              <a:t>img</a:t>
            </a:r>
            <a:r>
              <a:rPr lang="en-US" sz="2000" dirty="0">
                <a:solidFill>
                  <a:schemeClr val="bg2">
                    <a:lumMod val="50000"/>
                  </a:schemeClr>
                </a:solidFill>
                <a:latin typeface="Consolas" charset="0"/>
                <a:ea typeface="Consolas" charset="0"/>
                <a:cs typeface="Consolas" charset="0"/>
              </a:rPr>
              <a:t>/</a:t>
            </a:r>
            <a:r>
              <a:rPr lang="en-US" sz="2000" dirty="0" err="1">
                <a:solidFill>
                  <a:schemeClr val="bg2">
                    <a:lumMod val="50000"/>
                  </a:schemeClr>
                </a:solidFill>
                <a:latin typeface="Consolas" charset="0"/>
                <a:ea typeface="Consolas" charset="0"/>
                <a:cs typeface="Consolas" charset="0"/>
              </a:rPr>
              <a:t>cassandra_logo.png</a:t>
            </a:r>
            <a:endParaRPr lang="en-US" sz="2000" dirty="0">
              <a:solidFill>
                <a:schemeClr val="bg2">
                  <a:lumMod val="50000"/>
                </a:schemeClr>
              </a:solidFill>
              <a:latin typeface="Consolas" charset="0"/>
              <a:ea typeface="Consolas" charset="0"/>
              <a:cs typeface="Consolas" charset="0"/>
            </a:endParaRPr>
          </a:p>
        </p:txBody>
      </p:sp>
      <p:pic>
        <p:nvPicPr>
          <p:cNvPr id="6" name="Picture 5"/>
          <p:cNvPicPr>
            <a:picLocks noChangeAspect="1"/>
          </p:cNvPicPr>
          <p:nvPr/>
        </p:nvPicPr>
        <p:blipFill>
          <a:blip r:embed="rId3"/>
          <a:stretch>
            <a:fillRect/>
          </a:stretch>
        </p:blipFill>
        <p:spPr>
          <a:xfrm>
            <a:off x="9692684" y="5369320"/>
            <a:ext cx="6320492" cy="1615237"/>
          </a:xfrm>
          <a:prstGeom prst="rect">
            <a:avLst/>
          </a:prstGeom>
        </p:spPr>
      </p:pic>
      <p:pic>
        <p:nvPicPr>
          <p:cNvPr id="7" name="Picture 6"/>
          <p:cNvPicPr>
            <a:picLocks noChangeAspect="1"/>
          </p:cNvPicPr>
          <p:nvPr/>
        </p:nvPicPr>
        <p:blipFill>
          <a:blip r:embed="rId4"/>
          <a:stretch>
            <a:fillRect/>
          </a:stretch>
        </p:blipFill>
        <p:spPr>
          <a:xfrm>
            <a:off x="9663176" y="2595197"/>
            <a:ext cx="5969000" cy="1524000"/>
          </a:xfrm>
          <a:prstGeom prst="rect">
            <a:avLst/>
          </a:prstGeom>
          <a:solidFill>
            <a:srgbClr val="FFFFFF"/>
          </a:solidFill>
        </p:spPr>
      </p:pic>
      <p:pic>
        <p:nvPicPr>
          <p:cNvPr id="9" name="Picture 8"/>
          <p:cNvPicPr>
            <a:picLocks noChangeAspect="1"/>
          </p:cNvPicPr>
          <p:nvPr/>
        </p:nvPicPr>
        <p:blipFill>
          <a:blip r:embed="rId5"/>
          <a:stretch>
            <a:fillRect/>
          </a:stretch>
        </p:blipFill>
        <p:spPr>
          <a:xfrm>
            <a:off x="9663176" y="8234680"/>
            <a:ext cx="6350000" cy="1270000"/>
          </a:xfrm>
          <a:prstGeom prst="rect">
            <a:avLst/>
          </a:prstGeom>
        </p:spPr>
      </p:pic>
      <p:pic>
        <p:nvPicPr>
          <p:cNvPr id="10" name="Picture 9"/>
          <p:cNvPicPr>
            <a:picLocks noChangeAspect="1"/>
          </p:cNvPicPr>
          <p:nvPr/>
        </p:nvPicPr>
        <p:blipFill>
          <a:blip r:embed="rId6"/>
          <a:stretch>
            <a:fillRect/>
          </a:stretch>
        </p:blipFill>
        <p:spPr>
          <a:xfrm>
            <a:off x="2196846" y="4800189"/>
            <a:ext cx="1906524" cy="2468880"/>
          </a:xfrm>
          <a:prstGeom prst="rect">
            <a:avLst/>
          </a:prstGeom>
        </p:spPr>
      </p:pic>
      <p:sp>
        <p:nvSpPr>
          <p:cNvPr id="11" name="TextBox 10"/>
          <p:cNvSpPr txBox="1"/>
          <p:nvPr/>
        </p:nvSpPr>
        <p:spPr>
          <a:xfrm>
            <a:off x="2015986" y="3662341"/>
            <a:ext cx="2268249" cy="9137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lang="nb-NO" dirty="0" err="1" smtClean="0">
                <a:solidFill>
                  <a:schemeClr val="bg2">
                    <a:lumMod val="50000"/>
                  </a:schemeClr>
                </a:solidFill>
                <a:latin typeface="Calibri" charset="0"/>
                <a:ea typeface="Calibri" charset="0"/>
                <a:cs typeface="Calibri" charset="0"/>
              </a:rPr>
              <a:t>Bigtable</a:t>
            </a:r>
            <a:endParaRPr kumimoji="0" sz="5000" b="0" i="0" u="none" strike="noStrike" cap="none" spc="0" normalizeH="0" baseline="0" dirty="0">
              <a:ln>
                <a:noFill/>
              </a:ln>
              <a:solidFill>
                <a:schemeClr val="bg2">
                  <a:lumMod val="50000"/>
                </a:schemeClr>
              </a:solidFill>
              <a:effectLst/>
              <a:uFillTx/>
              <a:latin typeface="Calibri" charset="0"/>
              <a:ea typeface="Calibri" charset="0"/>
              <a:cs typeface="Calibri" charset="0"/>
              <a:sym typeface="Conduit ITC Light"/>
            </a:endParaRPr>
          </a:p>
        </p:txBody>
      </p:sp>
      <p:cxnSp>
        <p:nvCxnSpPr>
          <p:cNvPr id="13" name="Straight Connector 12"/>
          <p:cNvCxnSpPr/>
          <p:nvPr/>
        </p:nvCxnSpPr>
        <p:spPr>
          <a:xfrm flipV="1">
            <a:off x="4505728" y="3657601"/>
            <a:ext cx="4638272" cy="2519336"/>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15" name="Straight Connector 14"/>
          <p:cNvCxnSpPr/>
          <p:nvPr/>
        </p:nvCxnSpPr>
        <p:spPr>
          <a:xfrm>
            <a:off x="4505728" y="6176938"/>
            <a:ext cx="4382240" cy="0"/>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17" name="Straight Connector 16"/>
          <p:cNvCxnSpPr/>
          <p:nvPr/>
        </p:nvCxnSpPr>
        <p:spPr>
          <a:xfrm>
            <a:off x="4505728" y="6176938"/>
            <a:ext cx="4638272" cy="2692742"/>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1894323198"/>
      </p:ext>
    </p:extLst>
  </p:cSld>
  <p:clrMapOvr>
    <a:masterClrMapping/>
  </p:clrMapOvr>
  <p:transition spd="med"/>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4937760" y="3198958"/>
            <a:ext cx="8977122" cy="6016924"/>
          </a:xfrm>
          <a:prstGeom prst="rect">
            <a:avLst/>
          </a:prstGeom>
        </p:spPr>
      </p:pic>
      <p:sp>
        <p:nvSpPr>
          <p:cNvPr id="7" name="TextBox 6"/>
          <p:cNvSpPr txBox="1"/>
          <p:nvPr/>
        </p:nvSpPr>
        <p:spPr>
          <a:xfrm>
            <a:off x="7651590" y="12772952"/>
            <a:ext cx="10190289" cy="60593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r>
              <a:rPr lang="en-US" sz="3000" dirty="0" smtClean="0">
                <a:solidFill>
                  <a:schemeClr val="bg2">
                    <a:lumMod val="50000"/>
                  </a:schemeClr>
                </a:solidFill>
                <a:latin typeface="Calibri" charset="0"/>
                <a:ea typeface="Calibri" charset="0"/>
                <a:cs typeface="Calibri" charset="0"/>
              </a:rPr>
              <a:t>https</a:t>
            </a:r>
            <a:r>
              <a:rPr lang="en-US" sz="3000" dirty="0">
                <a:solidFill>
                  <a:schemeClr val="bg2">
                    <a:lumMod val="50000"/>
                  </a:schemeClr>
                </a:solidFill>
                <a:latin typeface="Calibri" charset="0"/>
                <a:ea typeface="Calibri" charset="0"/>
                <a:cs typeface="Calibri" charset="0"/>
              </a:rPr>
              <a:t>://</a:t>
            </a:r>
            <a:r>
              <a:rPr lang="en-US" sz="3000" dirty="0" err="1" smtClean="0">
                <a:solidFill>
                  <a:schemeClr val="bg2">
                    <a:lumMod val="50000"/>
                  </a:schemeClr>
                </a:solidFill>
                <a:latin typeface="Calibri" charset="0"/>
                <a:ea typeface="Calibri" charset="0"/>
                <a:cs typeface="Calibri" charset="0"/>
              </a:rPr>
              <a:t>svn.apache.org</a:t>
            </a:r>
            <a:r>
              <a:rPr lang="en-US" sz="3000" dirty="0" smtClean="0">
                <a:solidFill>
                  <a:schemeClr val="bg2">
                    <a:lumMod val="50000"/>
                  </a:schemeClr>
                </a:solidFill>
                <a:latin typeface="Calibri" charset="0"/>
                <a:ea typeface="Calibri" charset="0"/>
                <a:cs typeface="Calibri" charset="0"/>
              </a:rPr>
              <a:t>/repos/</a:t>
            </a:r>
            <a:r>
              <a:rPr lang="en-US" sz="3000" dirty="0" err="1" smtClean="0">
                <a:solidFill>
                  <a:schemeClr val="bg2">
                    <a:lumMod val="50000"/>
                  </a:schemeClr>
                </a:solidFill>
                <a:latin typeface="Calibri" charset="0"/>
                <a:ea typeface="Calibri" charset="0"/>
                <a:cs typeface="Calibri" charset="0"/>
              </a:rPr>
              <a:t>asf</a:t>
            </a:r>
            <a:r>
              <a:rPr lang="en-US" sz="3000" dirty="0" smtClean="0">
                <a:solidFill>
                  <a:schemeClr val="bg2">
                    <a:lumMod val="50000"/>
                  </a:schemeClr>
                </a:solidFill>
                <a:latin typeface="Calibri" charset="0"/>
                <a:ea typeface="Calibri" charset="0"/>
                <a:cs typeface="Calibri" charset="0"/>
              </a:rPr>
              <a:t>/</a:t>
            </a:r>
            <a:r>
              <a:rPr lang="en-US" sz="3000" dirty="0" err="1" smtClean="0">
                <a:solidFill>
                  <a:schemeClr val="bg2">
                    <a:lumMod val="50000"/>
                  </a:schemeClr>
                </a:solidFill>
                <a:latin typeface="Calibri" charset="0"/>
                <a:ea typeface="Calibri" charset="0"/>
                <a:cs typeface="Calibri" charset="0"/>
              </a:rPr>
              <a:t>cassandra</a:t>
            </a:r>
            <a:r>
              <a:rPr lang="en-US" sz="3000" dirty="0" smtClean="0">
                <a:solidFill>
                  <a:schemeClr val="bg2">
                    <a:lumMod val="50000"/>
                  </a:schemeClr>
                </a:solidFill>
                <a:latin typeface="Calibri" charset="0"/>
                <a:ea typeface="Calibri" charset="0"/>
                <a:cs typeface="Calibri" charset="0"/>
              </a:rPr>
              <a:t>/logo/</a:t>
            </a:r>
            <a:r>
              <a:rPr lang="en-US" sz="3000" dirty="0" err="1" smtClean="0">
                <a:solidFill>
                  <a:schemeClr val="bg2">
                    <a:lumMod val="50000"/>
                  </a:schemeClr>
                </a:solidFill>
                <a:latin typeface="Calibri" charset="0"/>
                <a:ea typeface="Calibri" charset="0"/>
                <a:cs typeface="Calibri" charset="0"/>
              </a:rPr>
              <a:t>cassandra.svg</a:t>
            </a:r>
            <a:endParaRPr kumimoji="0" sz="3000" b="0" i="0" u="none" strike="noStrike" cap="none" spc="0" normalizeH="0" baseline="0" dirty="0">
              <a:ln>
                <a:noFill/>
              </a:ln>
              <a:solidFill>
                <a:schemeClr val="bg2">
                  <a:lumMod val="50000"/>
                </a:schemeClr>
              </a:solidFill>
              <a:effectLst/>
              <a:uFillTx/>
              <a:latin typeface="Calibri" charset="0"/>
              <a:ea typeface="Calibri" charset="0"/>
              <a:cs typeface="Calibri" charset="0"/>
              <a:sym typeface="Conduit ITC Light"/>
            </a:endParaRPr>
          </a:p>
        </p:txBody>
      </p:sp>
    </p:spTree>
    <p:extLst>
      <p:ext uri="{BB962C8B-B14F-4D97-AF65-F5344CB8AC3E}">
        <p14:creationId xmlns:p14="http://schemas.microsoft.com/office/powerpoint/2010/main" val="1198789871"/>
      </p:ext>
    </p:extLst>
  </p:cSld>
  <p:clrMapOvr>
    <a:masterClrMapping/>
  </p:clrMapOvr>
  <p:transition spd="med"/>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White">
  <a:themeElements>
    <a:clrScheme name="Custom 2">
      <a:dk1>
        <a:srgbClr val="FFFFFF"/>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Source Sans Pro Light"/>
        <a:ea typeface="Source Sans Pro Light"/>
        <a:cs typeface="Source Sans Pro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0800" dist="25400" dir="5400000" rotWithShape="0">
              <a:srgbClr val="000000">
                <a:alpha val="50000"/>
              </a:srgbClr>
            </a:outerShdw>
          </a:effectLst>
        </a:effectStyle>
        <a:effectStyle>
          <a:effectLst>
            <a:outerShdw blurRad="63500" dist="12700" rotWithShape="0">
              <a:srgbClr val="000000">
                <a:alpha val="50000"/>
              </a:srgbClr>
            </a:outerShdw>
          </a:effectLst>
        </a:effectStyle>
        <a:effectStyle>
          <a:effectLst>
            <a:outerShdw blurRad="508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50800" dist="25400" dir="5400000" rotWithShape="0">
            <a:srgbClr val="000000">
              <a:alpha val="50000"/>
            </a:srgbClr>
          </a:outerShdw>
        </a:effectLst>
        <a:sp3d/>
      </a:spPr>
      <a:bodyPr rot="0" spcFirstLastPara="1" vertOverflow="overflow" horzOverflow="overflow" vert="horz" wrap="square" lIns="71437" tIns="71437" rIns="71437" bIns="71437"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FFFFFF"/>
            </a:solidFill>
            <a:effectLst/>
            <a:uFillTx/>
            <a:latin typeface="Conduit ITC Light"/>
            <a:ea typeface="Conduit ITC Light"/>
            <a:cs typeface="Conduit ITC Light"/>
            <a:sym typeface="Conduit ITC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Source Sans Pro Light"/>
        <a:ea typeface="Source Sans Pro Light"/>
        <a:cs typeface="Source Sans Pro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0800" dist="25400" dir="5400000" rotWithShape="0">
              <a:srgbClr val="000000">
                <a:alpha val="50000"/>
              </a:srgbClr>
            </a:outerShdw>
          </a:effectLst>
        </a:effectStyle>
        <a:effectStyle>
          <a:effectLst>
            <a:outerShdw blurRad="63500" dist="12700" rotWithShape="0">
              <a:srgbClr val="000000">
                <a:alpha val="50000"/>
              </a:srgbClr>
            </a:outerShdw>
          </a:effectLst>
        </a:effectStyle>
        <a:effectStyle>
          <a:effectLst>
            <a:outerShdw blurRad="508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50800" dist="25400" dir="5400000" rotWithShape="0">
            <a:srgbClr val="000000">
              <a:alpha val="50000"/>
            </a:srgbClr>
          </a:outerShdw>
        </a:effectLst>
        <a:sp3d/>
      </a:spPr>
      <a:bodyPr rot="0" spcFirstLastPara="1" vertOverflow="overflow" horzOverflow="overflow" vert="horz" wrap="square" lIns="71437" tIns="71437" rIns="71437" bIns="71437"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FFFFFF"/>
            </a:solidFill>
            <a:effectLst/>
            <a:uFillTx/>
            <a:latin typeface="Conduit ITC Light"/>
            <a:ea typeface="Conduit ITC Light"/>
            <a:cs typeface="Conduit ITC Light"/>
            <a:sym typeface="Conduit ITC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7168</TotalTime>
  <Words>3093</Words>
  <Application>Microsoft Macintosh PowerPoint</Application>
  <PresentationFormat>Custom</PresentationFormat>
  <Paragraphs>393</Paragraphs>
  <Slides>29</Slides>
  <Notes>29</Notes>
  <HiddenSlides>1</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29</vt:i4>
      </vt:variant>
    </vt:vector>
  </HeadingPairs>
  <TitlesOfParts>
    <vt:vector size="40" baseType="lpstr">
      <vt:lpstr>Calibri</vt:lpstr>
      <vt:lpstr>Calisto MT</vt:lpstr>
      <vt:lpstr>Conduit ITC Light</vt:lpstr>
      <vt:lpstr>Consolas</vt:lpstr>
      <vt:lpstr>Helvetica Light</vt:lpstr>
      <vt:lpstr>Helvetica Neue</vt:lpstr>
      <vt:lpstr>Source Sans Pro</vt:lpstr>
      <vt:lpstr>Source Sans Pro Light</vt:lpstr>
      <vt:lpstr>Wingdings</vt:lpstr>
      <vt:lpstr>Arial</vt:lpstr>
      <vt:lpstr>White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Andreas Baakind</cp:lastModifiedBy>
  <cp:revision>112</cp:revision>
  <dcterms:modified xsi:type="dcterms:W3CDTF">2016-05-03T18:37:56Z</dcterms:modified>
</cp:coreProperties>
</file>